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8"/>
  </p:notesMasterIdLst>
  <p:handoutMasterIdLst>
    <p:handoutMasterId r:id="rId19"/>
  </p:handoutMasterIdLst>
  <p:sldIdLst>
    <p:sldId id="419" r:id="rId6"/>
    <p:sldId id="448" r:id="rId7"/>
    <p:sldId id="435" r:id="rId8"/>
    <p:sldId id="442" r:id="rId9"/>
    <p:sldId id="450" r:id="rId10"/>
    <p:sldId id="451" r:id="rId11"/>
    <p:sldId id="454" r:id="rId12"/>
    <p:sldId id="447" r:id="rId13"/>
    <p:sldId id="456" r:id="rId14"/>
    <p:sldId id="457" r:id="rId15"/>
    <p:sldId id="455" r:id="rId16"/>
    <p:sldId id="449" r:id="rId17"/>
  </p:sldIdLst>
  <p:sldSz cx="12192000" cy="6858000"/>
  <p:notesSz cx="6797675" cy="9926638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76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Świstak, Karolina" initials="ŚK" lastIdx="3" clrIdx="0">
    <p:extLst/>
  </p:cmAuthor>
  <p:cmAuthor id="2" name="Horaczy-Modrzejewska, Agnieszka" initials="HA" lastIdx="1" clrIdx="1">
    <p:extLst/>
  </p:cmAuthor>
  <p:cmAuthor id="3" name="Monika Kazimierczak" initials="MK" lastIdx="2" clrIdx="2">
    <p:extLst>
      <p:ext uri="{19B8F6BF-5375-455C-9EA6-DF929625EA0E}">
        <p15:presenceInfo xmlns:p15="http://schemas.microsoft.com/office/powerpoint/2012/main" userId="Monika Kazimierczak" providerId="None"/>
      </p:ext>
    </p:extLst>
  </p:cmAuthor>
  <p:cmAuthor id="4" name="Patrycja Lemańczyk" initials="PL" lastIdx="2" clrIdx="3">
    <p:extLst>
      <p:ext uri="{19B8F6BF-5375-455C-9EA6-DF929625EA0E}">
        <p15:presenceInfo xmlns:p15="http://schemas.microsoft.com/office/powerpoint/2012/main" userId="Patrycja Lemańczyk" providerId="None"/>
      </p:ext>
    </p:extLst>
  </p:cmAuthor>
  <p:cmAuthor id="5" name="Wiśniewski, Michał" initials="WM" lastIdx="1" clrIdx="4">
    <p:extLst>
      <p:ext uri="{19B8F6BF-5375-455C-9EA6-DF929625EA0E}">
        <p15:presenceInfo xmlns:p15="http://schemas.microsoft.com/office/powerpoint/2012/main" userId="S-1-5-21-789336058-1123561945-725345543-498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D1D"/>
    <a:srgbClr val="FFFFFF"/>
    <a:srgbClr val="636B71"/>
    <a:srgbClr val="E8E8E8"/>
    <a:srgbClr val="E31E36"/>
    <a:srgbClr val="DBDBDB"/>
    <a:srgbClr val="B72033"/>
    <a:srgbClr val="FF5757"/>
    <a:srgbClr val="E60000"/>
    <a:srgbClr val="C32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Styl jasny 3 — ak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Styl pośredni 3 — 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Styl jasny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Styl ciemny 2 — akcent 5/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 ciemny 2 —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 jasny 1 — ak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 autoAdjust="0"/>
    <p:restoredTop sz="91484" autoAdjust="0"/>
  </p:normalViewPr>
  <p:slideViewPr>
    <p:cSldViewPr snapToGrid="0" snapToObjects="1" showGuides="1">
      <p:cViewPr varScale="1">
        <p:scale>
          <a:sx n="76" d="100"/>
          <a:sy n="76" d="100"/>
        </p:scale>
        <p:origin x="1138" y="43"/>
      </p:cViewPr>
      <p:guideLst>
        <p:guide orient="horz"/>
        <p:guide pos="76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70" d="100"/>
          <a:sy n="70" d="100"/>
        </p:scale>
        <p:origin x="-2656" y="-11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>
              <a:solidFill>
                <a:srgbClr val="636B71"/>
              </a:solidFill>
            </a:endParaRPr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374E-38F3-A946-83A0-A46A6B7020C9}" type="datetimeFigureOut">
              <a:rPr lang="pl-PL" smtClean="0">
                <a:solidFill>
                  <a:srgbClr val="636B71"/>
                </a:solidFill>
              </a:rPr>
              <a:t>22.01.2021</a:t>
            </a:fld>
            <a:endParaRPr lang="pl-PL" dirty="0">
              <a:solidFill>
                <a:srgbClr val="636B71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>
              <a:solidFill>
                <a:srgbClr val="636B71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EDD58-EA95-124F-BBB6-862E8A1FD46E}" type="slidenum">
              <a:rPr lang="pl-PL" smtClean="0">
                <a:solidFill>
                  <a:srgbClr val="636B71"/>
                </a:solidFill>
              </a:rPr>
              <a:t>‹#›</a:t>
            </a:fld>
            <a:endParaRPr lang="pl-PL" dirty="0">
              <a:solidFill>
                <a:srgbClr val="636B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148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rgbClr val="636B7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fld id="{A89F1E25-A5F6-964D-8873-20183A16A3F9}" type="datetimeFigureOut">
              <a:rPr lang="pl-PL" smtClean="0"/>
              <a:pPr/>
              <a:t>22.01.2021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rgbClr val="636B7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fld id="{A83AB05A-2263-4D4A-9869-D745486DBF8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69817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3055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4621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9391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8161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143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1498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086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5405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1549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09600" y="3076576"/>
            <a:ext cx="7181851" cy="1470025"/>
          </a:xfrm>
        </p:spPr>
        <p:txBody>
          <a:bodyPr anchor="t"/>
          <a:lstStyle>
            <a:lvl1pPr algn="l"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l-PL" dirty="0" smtClean="0"/>
              <a:t>Tytuł przekładki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09600" y="4775200"/>
            <a:ext cx="7181851" cy="110490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09600" y="6140451"/>
            <a:ext cx="717973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840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93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7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57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849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549625" cy="7780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1" y="1206501"/>
            <a:ext cx="9549625" cy="4919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0159225" y="6356351"/>
            <a:ext cx="1925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8" name="Picture 2" descr="P:\2014_2020\Promo_Info\0_Wlasne\Logotypy i szablony pism_prezentacje\BGK\BGK_logo_kolor_poziom.jpg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9225" y="186631"/>
            <a:ext cx="1847026" cy="41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64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4" r:id="rId3"/>
    <p:sldLayoutId id="2147483655" r:id="rId4"/>
    <p:sldLayoutId id="214748366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CF002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CF002B"/>
        </a:buClr>
        <a:buFont typeface="Wingdings" charset="2"/>
        <a:buChar char="§"/>
        <a:defRPr sz="3200" kern="1200">
          <a:solidFill>
            <a:srgbClr val="636B7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–"/>
        <a:defRPr sz="2800" kern="1200">
          <a:solidFill>
            <a:srgbClr val="636B7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•"/>
        <a:defRPr sz="2400" kern="1200">
          <a:solidFill>
            <a:srgbClr val="636B7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–"/>
        <a:defRPr sz="2000" kern="1200">
          <a:solidFill>
            <a:srgbClr val="636B7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»"/>
        <a:defRPr sz="2000" kern="1200">
          <a:solidFill>
            <a:srgbClr val="636B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lukasz.mikrut@lfr.lublin.pl" TargetMode="External"/><Relationship Id="rId3" Type="http://schemas.openxmlformats.org/officeDocument/2006/relationships/hyperlink" Target="mailto:pozyczki@marr.pl" TargetMode="External"/><Relationship Id="rId7" Type="http://schemas.openxmlformats.org/officeDocument/2006/relationships/hyperlink" Target="mailto:marcin.laba@lfr.lublin.pl" TargetMode="External"/><Relationship Id="rId2" Type="http://schemas.openxmlformats.org/officeDocument/2006/relationships/hyperlink" Target="mailto:katarzyna.igielska@marr.p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orota.wojcik@lfr.lublin.pl" TargetMode="External"/><Relationship Id="rId11" Type="http://schemas.openxmlformats.org/officeDocument/2006/relationships/hyperlink" Target="mailto:sylwia.bojarska@apgroup.biz" TargetMode="External"/><Relationship Id="rId5" Type="http://schemas.openxmlformats.org/officeDocument/2006/relationships/hyperlink" Target="mailto:michal.pekalski@lfr.lublin.pl" TargetMode="External"/><Relationship Id="rId10" Type="http://schemas.openxmlformats.org/officeDocument/2006/relationships/hyperlink" Target="mailto:alicja.medrek@apgroup.biz" TargetMode="External"/><Relationship Id="rId4" Type="http://schemas.openxmlformats.org/officeDocument/2006/relationships/hyperlink" Target="mailto:tarr@tarr.tarnow.pl" TargetMode="External"/><Relationship Id="rId9" Type="http://schemas.openxmlformats.org/officeDocument/2006/relationships/hyperlink" Target="mailto:biuro@mfes.p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00" y="1077982"/>
            <a:ext cx="12191999" cy="600147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6700" y="2500189"/>
            <a:ext cx="5847205" cy="2997200"/>
          </a:xfrm>
          <a:prstGeom prst="rect">
            <a:avLst/>
          </a:prstGeom>
          <a:solidFill>
            <a:srgbClr val="CF002B">
              <a:alpha val="9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Ins="216000" rtlCol="0" anchor="ctr"/>
          <a:lstStyle/>
          <a:p>
            <a:pPr algn="r"/>
            <a:r>
              <a:rPr lang="pl-PL" sz="2400" b="1" dirty="0" smtClean="0">
                <a:latin typeface="+mj-lt"/>
              </a:rPr>
              <a:t>  Małopolska Pożyczka – pożyczki unijne</a:t>
            </a:r>
          </a:p>
          <a:p>
            <a:pPr algn="r"/>
            <a:r>
              <a:rPr lang="pl-PL" sz="2400" b="1" dirty="0" smtClean="0">
                <a:latin typeface="+mj-lt"/>
              </a:rPr>
              <a:t> </a:t>
            </a:r>
          </a:p>
          <a:p>
            <a:pPr algn="r"/>
            <a:endParaRPr lang="pl-PL" sz="2400" b="1" dirty="0" smtClean="0">
              <a:latin typeface="+mj-lt"/>
            </a:endParaRPr>
          </a:p>
          <a:p>
            <a:pPr algn="r"/>
            <a:r>
              <a:rPr lang="pl-PL" sz="2400" b="1" dirty="0" smtClean="0"/>
              <a:t>Województwo małopolskie </a:t>
            </a:r>
          </a:p>
          <a:p>
            <a:pPr algn="r"/>
            <a:endParaRPr lang="pl-PL" sz="2400" b="1" dirty="0"/>
          </a:p>
          <a:p>
            <a:pPr algn="r"/>
            <a:r>
              <a:rPr lang="pl-PL" sz="2400" b="1" dirty="0" smtClean="0"/>
              <a:t>Starostwo Powiatowe</a:t>
            </a:r>
            <a:r>
              <a:rPr lang="pl-PL" sz="2400" b="1" dirty="0" smtClean="0"/>
              <a:t> </a:t>
            </a:r>
            <a:r>
              <a:rPr lang="pl-PL" sz="2400" b="1" dirty="0" smtClean="0"/>
              <a:t>Bochnia  </a:t>
            </a:r>
          </a:p>
          <a:p>
            <a:pPr algn="r"/>
            <a:r>
              <a:rPr lang="pl-PL" sz="2400" b="1" dirty="0" smtClean="0"/>
              <a:t>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806" y="348033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6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Wykaz Instytucji Finansujących - </a:t>
            </a:r>
            <a:r>
              <a:rPr lang="pl-PL" dirty="0" err="1"/>
              <a:t>woj.małopolskie</a:t>
            </a:r>
            <a:r>
              <a:rPr lang="pl-PL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pl-PL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453117"/>
              </p:ext>
            </p:extLst>
          </p:nvPr>
        </p:nvGraphicFramePr>
        <p:xfrm>
          <a:off x="609600" y="944539"/>
          <a:ext cx="10996246" cy="55126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6973">
                  <a:extLst>
                    <a:ext uri="{9D8B030D-6E8A-4147-A177-3AD203B41FA5}">
                      <a16:colId xmlns:a16="http://schemas.microsoft.com/office/drawing/2014/main" val="677554929"/>
                    </a:ext>
                  </a:extLst>
                </a:gridCol>
                <a:gridCol w="3969005">
                  <a:extLst>
                    <a:ext uri="{9D8B030D-6E8A-4147-A177-3AD203B41FA5}">
                      <a16:colId xmlns:a16="http://schemas.microsoft.com/office/drawing/2014/main" val="1464405703"/>
                    </a:ext>
                  </a:extLst>
                </a:gridCol>
                <a:gridCol w="1807017">
                  <a:extLst>
                    <a:ext uri="{9D8B030D-6E8A-4147-A177-3AD203B41FA5}">
                      <a16:colId xmlns:a16="http://schemas.microsoft.com/office/drawing/2014/main" val="4264874042"/>
                    </a:ext>
                  </a:extLst>
                </a:gridCol>
                <a:gridCol w="1412531">
                  <a:extLst>
                    <a:ext uri="{9D8B030D-6E8A-4147-A177-3AD203B41FA5}">
                      <a16:colId xmlns:a16="http://schemas.microsoft.com/office/drawing/2014/main" val="3221359838"/>
                    </a:ext>
                  </a:extLst>
                </a:gridCol>
                <a:gridCol w="3070720">
                  <a:extLst>
                    <a:ext uri="{9D8B030D-6E8A-4147-A177-3AD203B41FA5}">
                      <a16:colId xmlns:a16="http://schemas.microsoft.com/office/drawing/2014/main" val="862227900"/>
                    </a:ext>
                  </a:extLst>
                </a:gridCol>
              </a:tblGrid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r>
                        <a:rPr lang="pl-PL" sz="1600" b="1" u="none" strike="noStrike" dirty="0" smtClean="0">
                          <a:effectLst/>
                        </a:rPr>
                        <a:t>Instytucja Finansująca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kontakt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telefon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e-mail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575155824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1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Małopolska Agencja Rozwoju Regionalnego - MARR S.A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Katarzyna Igielska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668 260 967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>
                          <a:effectLst/>
                          <a:hlinkClick r:id="rId2"/>
                        </a:rPr>
                        <a:t>katarzyna.igielska@marr.pl</a:t>
                      </a:r>
                      <a:endParaRPr lang="pl-PL" sz="1600" b="1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1959849194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31-542 Kraków ul. Kordylewskiego 11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>
                          <a:effectLst/>
                        </a:rPr>
                        <a:t> </a:t>
                      </a:r>
                      <a:endParaRPr lang="pl-PL" sz="1600" b="1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1828941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Tarnowska Agencja Rozwoju Regionalnego - TARR S.A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Anna Kupczyńska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12/617 66 69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>
                          <a:effectLst/>
                          <a:hlinkClick r:id="rId3"/>
                        </a:rPr>
                        <a:t>pozyczki@marr.pl</a:t>
                      </a:r>
                      <a:endParaRPr lang="pl-PL" sz="1600" b="1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673932668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14/623 55 58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4"/>
                        </a:rPr>
                        <a:t>tarr@tarr.tarnow.pl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507525169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</a:rPr>
                        <a:t> 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384106937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2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Lubelska Fundacja Rozwoju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Michał Pękalski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500 062 150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5"/>
                        </a:rPr>
                        <a:t>michal.pekalski@lfr.lublin.pl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721576735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30-554 Kraków ul. Zamknięta 10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Dorota Wójcik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603 086 868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6"/>
                        </a:rPr>
                        <a:t>dorota.wojcik@lfr.lublin.pl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3911045310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Marcin Łaba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665 107 017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7"/>
                        </a:rPr>
                        <a:t>marcin.laba@lfr.lublin.pl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1212797822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Łukasz Mikrut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603 092 353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8"/>
                        </a:rPr>
                        <a:t>lukasz.mikrut@lfr.lublin.pl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966087782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extLst>
                  <a:ext uri="{0D108BD9-81ED-4DB2-BD59-A6C34878D82A}">
                    <a16:rowId xmlns:a16="http://schemas.microsoft.com/office/drawing/2014/main" val="2132463425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3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Towarzystwo Inwestycji Społeczno-Ekonomicznych S.A.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Rafał Sułkowski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515 722 146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9"/>
                        </a:rPr>
                        <a:t>biuro@mfes.pl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3933841818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Kraków ul. Rakowicka 14B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649807702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303622401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4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Fundusz Wschodni Sp. z o.o.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Alicja Mędrek- Bukowska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515 254 447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10"/>
                        </a:rPr>
                        <a:t>alicja.medrek@apgroup.biz</a:t>
                      </a:r>
                      <a:endParaRPr lang="pl-PL" sz="1600" b="1" i="0" u="sng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00691494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Kraków ul. Bociania 22A lok. 8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Sylwia Bojarska-Krupa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798 934 336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11"/>
                        </a:rPr>
                        <a:t>sylwia.bojarska@apgroup.biz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523768449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213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ole tekstowe 16"/>
          <p:cNvSpPr txBox="1"/>
          <p:nvPr/>
        </p:nvSpPr>
        <p:spPr>
          <a:xfrm>
            <a:off x="1498465" y="857447"/>
            <a:ext cx="4572000" cy="5148213"/>
          </a:xfrm>
          <a:prstGeom prst="rect">
            <a:avLst/>
          </a:prstGeom>
          <a:solidFill>
            <a:srgbClr val="ECECEC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433" tIns="31433" rIns="31433" bIns="31433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7147" y="1583055"/>
            <a:ext cx="3969000" cy="829405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9294" y="1583055"/>
            <a:ext cx="5169071" cy="1286605"/>
          </a:xfrm>
          <a:prstGeom prst="rect">
            <a:avLst/>
          </a:prstGeom>
        </p:spPr>
      </p:pic>
      <p:sp>
        <p:nvSpPr>
          <p:cNvPr id="34" name="Prostokąt 11">
            <a:extLst>
              <a:ext uri="{FF2B5EF4-FFF2-40B4-BE49-F238E27FC236}">
                <a16:creationId xmlns:a16="http://schemas.microsoft.com/office/drawing/2014/main" id="{ABCC1257-0173-4F71-AD75-985089E1F33C}"/>
              </a:ext>
            </a:extLst>
          </p:cNvPr>
          <p:cNvSpPr/>
          <p:nvPr/>
        </p:nvSpPr>
        <p:spPr>
          <a:xfrm>
            <a:off x="1937149" y="813145"/>
            <a:ext cx="2530849" cy="1223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spcBef>
                <a:spcPct val="0"/>
              </a:spcBef>
              <a:defRPr/>
            </a:pPr>
            <a:r>
              <a:rPr lang="pl-PL" b="1" dirty="0">
                <a:solidFill>
                  <a:schemeClr val="accent1"/>
                </a:solidFill>
                <a:latin typeface="Calibri" panose="020F0502020204030204" pitchFamily="34" charset="0"/>
              </a:rPr>
              <a:t>Czym są pożyczki unijne?</a:t>
            </a:r>
          </a:p>
        </p:txBody>
      </p:sp>
      <p:sp>
        <p:nvSpPr>
          <p:cNvPr id="35" name="Prostokąt 11">
            <a:extLst>
              <a:ext uri="{FF2B5EF4-FFF2-40B4-BE49-F238E27FC236}">
                <a16:creationId xmlns:a16="http://schemas.microsoft.com/office/drawing/2014/main" id="{ABCC1257-0173-4F71-AD75-985089E1F33C}"/>
              </a:ext>
            </a:extLst>
          </p:cNvPr>
          <p:cNvSpPr/>
          <p:nvPr/>
        </p:nvSpPr>
        <p:spPr>
          <a:xfrm>
            <a:off x="6277040" y="857447"/>
            <a:ext cx="2530849" cy="1178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spcBef>
                <a:spcPct val="0"/>
              </a:spcBef>
              <a:defRPr/>
            </a:pPr>
            <a:r>
              <a:rPr lang="pl-PL" b="1" dirty="0">
                <a:solidFill>
                  <a:schemeClr val="accent1"/>
                </a:solidFill>
                <a:latin typeface="Calibri" panose="020F0502020204030204" pitchFamily="34" charset="0"/>
              </a:rPr>
              <a:t>Dlaczego warto?</a:t>
            </a:r>
          </a:p>
        </p:txBody>
      </p:sp>
      <p:sp>
        <p:nvSpPr>
          <p:cNvPr id="37" name="Symbol zastępczy zawartości 2"/>
          <p:cNvSpPr txBox="1">
            <a:spLocks/>
          </p:cNvSpPr>
          <p:nvPr/>
        </p:nvSpPr>
        <p:spPr>
          <a:xfrm>
            <a:off x="1945497" y="2762006"/>
            <a:ext cx="3960651" cy="3070944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27000" anchor="t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Pożyczki unijne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są wsparciem zwrotnym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dla prowadzących działalność gospodarczą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Pożyczki unijne,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stanowią alternatywę 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dla dotacji oraz uzupełniają ofertę 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banków komercyjnych 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Pożyczki unijne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wspierają nie tylko biznes,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ale także finansują inwestycje związane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z rewitalizacją, termomodernizacją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i zastosowaniem odnawialnych źródeł energii w wielorodzinnych budynkach mieszkalnych i sektorze publicznym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None/>
            </a:pPr>
            <a:endParaRPr lang="pl-PL" sz="135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8" name="Symbol zastępczy zawartości 2"/>
          <p:cNvSpPr txBox="1">
            <a:spLocks/>
          </p:cNvSpPr>
          <p:nvPr/>
        </p:nvSpPr>
        <p:spPr>
          <a:xfrm>
            <a:off x="6277039" y="3044758"/>
            <a:ext cx="5211326" cy="2378454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27000" anchor="t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Niskie oprocentowanie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Brak opłat i prowizji za udzielenie i obsługę pożyczki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Jasne zasady finansowania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Łatwa dostępność na rynku, dzięki Instytucjom Finansującym w każdym regionie. 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Merytoryczne wsparcie Instytucji Finansujących na każdym etapie składnia wniosków pożyczkowych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pl-PL" sz="135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673" y="6049962"/>
            <a:ext cx="5760732" cy="37490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7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az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  <p:cxnSp>
        <p:nvCxnSpPr>
          <p:cNvPr id="20" name="Łącznik prosty 19"/>
          <p:cNvCxnSpPr/>
          <p:nvPr/>
        </p:nvCxnSpPr>
        <p:spPr>
          <a:xfrm>
            <a:off x="11824006" y="3015544"/>
            <a:ext cx="0" cy="2718732"/>
          </a:xfrm>
          <a:prstGeom prst="line">
            <a:avLst/>
          </a:prstGeom>
          <a:ln w="6350" cap="rnd">
            <a:solidFill>
              <a:schemeClr val="bg1">
                <a:lumMod val="75000"/>
              </a:schemeClr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9359666" y="3245916"/>
            <a:ext cx="2169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187352" y="2471314"/>
            <a:ext cx="7015186" cy="3047580"/>
          </a:xfrm>
          <a:prstGeom prst="rect">
            <a:avLst/>
          </a:prstGeom>
          <a:solidFill>
            <a:srgbClr val="CF002B">
              <a:alpha val="9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Ins="216000" rtlCol="0" anchor="ctr"/>
          <a:lstStyle/>
          <a:p>
            <a:r>
              <a:rPr lang="pl-PL" sz="2400" b="1" dirty="0" smtClean="0">
                <a:latin typeface="+mj-lt"/>
              </a:rPr>
              <a:t> </a:t>
            </a:r>
            <a:r>
              <a:rPr lang="pl-PL" sz="1600" b="1" dirty="0" smtClean="0">
                <a:latin typeface="+mj-lt"/>
              </a:rPr>
              <a:t/>
            </a:r>
            <a:br>
              <a:rPr lang="pl-PL" sz="1600" b="1" dirty="0" smtClean="0">
                <a:latin typeface="+mj-lt"/>
              </a:rPr>
            </a:br>
            <a:r>
              <a:rPr lang="pl-PL" sz="1050" dirty="0"/>
              <a:t/>
            </a:r>
            <a:br>
              <a:rPr lang="pl-PL" sz="1050" dirty="0"/>
            </a:br>
            <a:r>
              <a:rPr lang="pl-PL" sz="1050" dirty="0"/>
              <a:t/>
            </a:r>
            <a:br>
              <a:rPr lang="pl-PL" sz="1050" dirty="0"/>
            </a:br>
            <a:r>
              <a:rPr lang="pl-PL" sz="1400" dirty="0"/>
              <a:t>      </a:t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    </a:t>
            </a:r>
            <a:endParaRPr lang="pl-PL" sz="1400" dirty="0" smtClean="0"/>
          </a:p>
        </p:txBody>
      </p:sp>
      <p:sp>
        <p:nvSpPr>
          <p:cNvPr id="14" name="Prostokąt 13"/>
          <p:cNvSpPr/>
          <p:nvPr/>
        </p:nvSpPr>
        <p:spPr>
          <a:xfrm>
            <a:off x="186266" y="1585610"/>
            <a:ext cx="6828920" cy="3933284"/>
          </a:xfrm>
          <a:prstGeom prst="rect">
            <a:avLst/>
          </a:prstGeom>
          <a:solidFill>
            <a:srgbClr val="CF002B">
              <a:alpha val="9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Ins="216000" rtlCol="0" anchor="ctr"/>
          <a:lstStyle/>
          <a:p>
            <a:r>
              <a:rPr lang="pl-PL" sz="2400" b="1" dirty="0" smtClean="0">
                <a:latin typeface="+mj-lt"/>
              </a:rPr>
              <a:t>Dziękuję </a:t>
            </a:r>
            <a:r>
              <a:rPr lang="pl-PL" sz="2400" b="1" dirty="0">
                <a:latin typeface="+mj-lt"/>
              </a:rPr>
              <a:t>za </a:t>
            </a:r>
            <a:r>
              <a:rPr lang="pl-PL" sz="2400" b="1" dirty="0" smtClean="0">
                <a:latin typeface="+mj-lt"/>
              </a:rPr>
              <a:t>uwagę </a:t>
            </a:r>
            <a:r>
              <a:rPr lang="pl-PL" sz="1600" b="1" dirty="0" smtClean="0">
                <a:latin typeface="+mj-lt"/>
              </a:rPr>
              <a:t/>
            </a:r>
            <a:br>
              <a:rPr lang="pl-PL" sz="1600" b="1" dirty="0" smtClean="0">
                <a:latin typeface="+mj-lt"/>
              </a:rPr>
            </a:br>
            <a:r>
              <a:rPr lang="pl-PL" sz="1050" dirty="0"/>
              <a:t/>
            </a:r>
            <a:br>
              <a:rPr lang="pl-PL" sz="1050" dirty="0"/>
            </a:br>
            <a:r>
              <a:rPr lang="pl-PL" sz="1050" dirty="0"/>
              <a:t/>
            </a:r>
            <a:br>
              <a:rPr lang="pl-PL" sz="1050" dirty="0"/>
            </a:br>
            <a:r>
              <a:rPr lang="pl-PL" sz="2000" b="1" dirty="0"/>
              <a:t>      Andrzej Hlawacik</a:t>
            </a:r>
            <a:br>
              <a:rPr lang="pl-PL" sz="2000" b="1" dirty="0"/>
            </a:br>
            <a:r>
              <a:rPr lang="pl-PL" sz="2000" b="1" dirty="0"/>
              <a:t>      Specjalista   </a:t>
            </a:r>
            <a:br>
              <a:rPr lang="pl-PL" sz="2000" b="1" dirty="0"/>
            </a:br>
            <a:r>
              <a:rPr lang="pl-PL" sz="2000" b="1" dirty="0"/>
              <a:t>      Departament Instrumentów Finansowych</a:t>
            </a:r>
            <a:br>
              <a:rPr lang="pl-PL" sz="2000" b="1" dirty="0"/>
            </a:br>
            <a:r>
              <a:rPr lang="pl-PL" sz="2000" b="1" dirty="0"/>
              <a:t>       tel. 572 775 102</a:t>
            </a:r>
            <a:br>
              <a:rPr lang="pl-PL" sz="2000" b="1" dirty="0"/>
            </a:br>
            <a:r>
              <a:rPr lang="pl-PL" sz="2000" b="1" dirty="0"/>
              <a:t>       e-mail: Andrzej.Hlawacik@bgk.pl</a:t>
            </a:r>
            <a:br>
              <a:rPr lang="pl-PL" sz="2000" b="1" dirty="0"/>
            </a:br>
            <a:r>
              <a:rPr lang="pl-PL" sz="1400" b="1" dirty="0"/>
              <a:t/>
            </a:r>
            <a:br>
              <a:rPr lang="pl-PL" sz="1400" b="1" dirty="0"/>
            </a:br>
            <a:r>
              <a:rPr lang="pl-PL" sz="2000" dirty="0"/>
              <a:t>Bank Gospodarstwa Krajowego</a:t>
            </a:r>
            <a:br>
              <a:rPr lang="pl-PL" sz="2000" dirty="0"/>
            </a:br>
            <a:r>
              <a:rPr lang="pl-PL" sz="2000" dirty="0"/>
              <a:t>ul. </a:t>
            </a:r>
            <a:r>
              <a:rPr lang="pl-PL" sz="2000" dirty="0" smtClean="0"/>
              <a:t>Promienistych 1,  31-481 Kraków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da-DK" sz="2000" dirty="0"/>
              <a:t>tel. +48 </a:t>
            </a:r>
            <a:r>
              <a:rPr lang="pl-PL" sz="2000" dirty="0" smtClean="0"/>
              <a:t>22</a:t>
            </a:r>
            <a:r>
              <a:rPr lang="da-DK" sz="2000" dirty="0" smtClean="0"/>
              <a:t> </a:t>
            </a:r>
            <a:r>
              <a:rPr lang="pl-PL" sz="2000" dirty="0" smtClean="0"/>
              <a:t>475 14 00</a:t>
            </a:r>
            <a:r>
              <a:rPr lang="da-DK" sz="2000" dirty="0" smtClean="0"/>
              <a:t> </a:t>
            </a:r>
            <a:r>
              <a:rPr lang="pl-PL" sz="2000" dirty="0"/>
              <a:t/>
            </a:r>
            <a:br>
              <a:rPr lang="pl-PL" sz="2000" dirty="0"/>
            </a:br>
            <a:endParaRPr lang="pl-PL" sz="2000" dirty="0" smtClean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86" y="639849"/>
            <a:ext cx="517681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79" y="6024544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ole tekstowe 15"/>
          <p:cNvSpPr txBox="1"/>
          <p:nvPr/>
        </p:nvSpPr>
        <p:spPr>
          <a:xfrm>
            <a:off x="1501029" y="1293148"/>
            <a:ext cx="3895564" cy="4672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433" tIns="31433" rIns="31433" bIns="31433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27" name="Prostokąt 26"/>
          <p:cNvSpPr/>
          <p:nvPr/>
        </p:nvSpPr>
        <p:spPr>
          <a:xfrm>
            <a:off x="1748096" y="1293148"/>
            <a:ext cx="2976304" cy="74942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b="1" dirty="0">
                <a:solidFill>
                  <a:srgbClr val="CF002B"/>
                </a:solidFill>
              </a:rPr>
              <a:t>Jak pożyczka trafia do Ostatecznych Odbiorców?</a:t>
            </a:r>
          </a:p>
          <a:p>
            <a:endParaRPr lang="pl-PL" sz="2400" b="1" dirty="0">
              <a:solidFill>
                <a:srgbClr val="CF002B"/>
              </a:solidFill>
            </a:endParaRPr>
          </a:p>
          <a:p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mechanizm dystrybucji środków</a:t>
            </a:r>
          </a:p>
        </p:txBody>
      </p:sp>
      <p:pic>
        <p:nvPicPr>
          <p:cNvPr id="65" name="Obraz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467" y="1086544"/>
            <a:ext cx="4196584" cy="4386512"/>
          </a:xfrm>
          <a:prstGeom prst="rect">
            <a:avLst/>
          </a:prstGeom>
        </p:spPr>
      </p:pic>
      <p:grpSp>
        <p:nvGrpSpPr>
          <p:cNvPr id="66" name="Grupa 65"/>
          <p:cNvGrpSpPr/>
          <p:nvPr/>
        </p:nvGrpSpPr>
        <p:grpSpPr>
          <a:xfrm>
            <a:off x="8819991" y="5668900"/>
            <a:ext cx="621186" cy="371831"/>
            <a:chOff x="8916989" y="3643514"/>
            <a:chExt cx="485586" cy="327546"/>
          </a:xfrm>
        </p:grpSpPr>
        <p:sp>
          <p:nvSpPr>
            <p:cNvPr id="67" name="Freeform 8809"/>
            <p:cNvSpPr>
              <a:spLocks noEditPoints="1"/>
            </p:cNvSpPr>
            <p:nvPr/>
          </p:nvSpPr>
          <p:spPr bwMode="auto">
            <a:xfrm>
              <a:off x="8979223" y="3643514"/>
              <a:ext cx="69603" cy="69603"/>
            </a:xfrm>
            <a:custGeom>
              <a:avLst/>
              <a:gdLst>
                <a:gd name="T0" fmla="*/ 85 w 170"/>
                <a:gd name="T1" fmla="*/ 170 h 170"/>
                <a:gd name="T2" fmla="*/ 112 w 170"/>
                <a:gd name="T3" fmla="*/ 166 h 170"/>
                <a:gd name="T4" fmla="*/ 134 w 170"/>
                <a:gd name="T5" fmla="*/ 153 h 170"/>
                <a:gd name="T6" fmla="*/ 153 w 170"/>
                <a:gd name="T7" fmla="*/ 135 h 170"/>
                <a:gd name="T8" fmla="*/ 166 w 170"/>
                <a:gd name="T9" fmla="*/ 113 h 170"/>
                <a:gd name="T10" fmla="*/ 170 w 170"/>
                <a:gd name="T11" fmla="*/ 85 h 170"/>
                <a:gd name="T12" fmla="*/ 166 w 170"/>
                <a:gd name="T13" fmla="*/ 59 h 170"/>
                <a:gd name="T14" fmla="*/ 153 w 170"/>
                <a:gd name="T15" fmla="*/ 35 h 170"/>
                <a:gd name="T16" fmla="*/ 134 w 170"/>
                <a:gd name="T17" fmla="*/ 17 h 170"/>
                <a:gd name="T18" fmla="*/ 112 w 170"/>
                <a:gd name="T19" fmla="*/ 4 h 170"/>
                <a:gd name="T20" fmla="*/ 85 w 170"/>
                <a:gd name="T21" fmla="*/ 0 h 170"/>
                <a:gd name="T22" fmla="*/ 57 w 170"/>
                <a:gd name="T23" fmla="*/ 4 h 170"/>
                <a:gd name="T24" fmla="*/ 35 w 170"/>
                <a:gd name="T25" fmla="*/ 17 h 170"/>
                <a:gd name="T26" fmla="*/ 16 w 170"/>
                <a:gd name="T27" fmla="*/ 35 h 170"/>
                <a:gd name="T28" fmla="*/ 4 w 170"/>
                <a:gd name="T29" fmla="*/ 59 h 170"/>
                <a:gd name="T30" fmla="*/ 0 w 170"/>
                <a:gd name="T31" fmla="*/ 85 h 170"/>
                <a:gd name="T32" fmla="*/ 4 w 170"/>
                <a:gd name="T33" fmla="*/ 113 h 170"/>
                <a:gd name="T34" fmla="*/ 16 w 170"/>
                <a:gd name="T35" fmla="*/ 135 h 170"/>
                <a:gd name="T36" fmla="*/ 35 w 170"/>
                <a:gd name="T37" fmla="*/ 153 h 170"/>
                <a:gd name="T38" fmla="*/ 57 w 170"/>
                <a:gd name="T39" fmla="*/ 166 h 170"/>
                <a:gd name="T40" fmla="*/ 85 w 170"/>
                <a:gd name="T41" fmla="*/ 170 h 170"/>
                <a:gd name="T42" fmla="*/ 85 w 170"/>
                <a:gd name="T43" fmla="*/ 32 h 170"/>
                <a:gd name="T44" fmla="*/ 105 w 170"/>
                <a:gd name="T45" fmla="*/ 37 h 170"/>
                <a:gd name="T46" fmla="*/ 122 w 170"/>
                <a:gd name="T47" fmla="*/ 48 h 170"/>
                <a:gd name="T48" fmla="*/ 134 w 170"/>
                <a:gd name="T49" fmla="*/ 65 h 170"/>
                <a:gd name="T50" fmla="*/ 138 w 170"/>
                <a:gd name="T51" fmla="*/ 85 h 170"/>
                <a:gd name="T52" fmla="*/ 134 w 170"/>
                <a:gd name="T53" fmla="*/ 106 h 170"/>
                <a:gd name="T54" fmla="*/ 122 w 170"/>
                <a:gd name="T55" fmla="*/ 124 h 170"/>
                <a:gd name="T56" fmla="*/ 105 w 170"/>
                <a:gd name="T57" fmla="*/ 135 h 170"/>
                <a:gd name="T58" fmla="*/ 85 w 170"/>
                <a:gd name="T59" fmla="*/ 139 h 170"/>
                <a:gd name="T60" fmla="*/ 64 w 170"/>
                <a:gd name="T61" fmla="*/ 135 h 170"/>
                <a:gd name="T62" fmla="*/ 48 w 170"/>
                <a:gd name="T63" fmla="*/ 124 h 170"/>
                <a:gd name="T64" fmla="*/ 35 w 170"/>
                <a:gd name="T65" fmla="*/ 106 h 170"/>
                <a:gd name="T66" fmla="*/ 31 w 170"/>
                <a:gd name="T67" fmla="*/ 85 h 170"/>
                <a:gd name="T68" fmla="*/ 35 w 170"/>
                <a:gd name="T69" fmla="*/ 65 h 170"/>
                <a:gd name="T70" fmla="*/ 48 w 170"/>
                <a:gd name="T71" fmla="*/ 48 h 170"/>
                <a:gd name="T72" fmla="*/ 64 w 170"/>
                <a:gd name="T73" fmla="*/ 37 h 170"/>
                <a:gd name="T74" fmla="*/ 85 w 170"/>
                <a:gd name="T75" fmla="*/ 3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0" h="170">
                  <a:moveTo>
                    <a:pt x="85" y="170"/>
                  </a:moveTo>
                  <a:lnTo>
                    <a:pt x="112" y="166"/>
                  </a:lnTo>
                  <a:lnTo>
                    <a:pt x="134" y="153"/>
                  </a:lnTo>
                  <a:lnTo>
                    <a:pt x="153" y="135"/>
                  </a:lnTo>
                  <a:lnTo>
                    <a:pt x="166" y="113"/>
                  </a:lnTo>
                  <a:lnTo>
                    <a:pt x="170" y="85"/>
                  </a:lnTo>
                  <a:lnTo>
                    <a:pt x="166" y="59"/>
                  </a:lnTo>
                  <a:lnTo>
                    <a:pt x="153" y="35"/>
                  </a:lnTo>
                  <a:lnTo>
                    <a:pt x="134" y="17"/>
                  </a:lnTo>
                  <a:lnTo>
                    <a:pt x="112" y="4"/>
                  </a:lnTo>
                  <a:lnTo>
                    <a:pt x="85" y="0"/>
                  </a:lnTo>
                  <a:lnTo>
                    <a:pt x="57" y="4"/>
                  </a:lnTo>
                  <a:lnTo>
                    <a:pt x="35" y="17"/>
                  </a:lnTo>
                  <a:lnTo>
                    <a:pt x="16" y="35"/>
                  </a:lnTo>
                  <a:lnTo>
                    <a:pt x="4" y="59"/>
                  </a:lnTo>
                  <a:lnTo>
                    <a:pt x="0" y="85"/>
                  </a:lnTo>
                  <a:lnTo>
                    <a:pt x="4" y="113"/>
                  </a:lnTo>
                  <a:lnTo>
                    <a:pt x="16" y="135"/>
                  </a:lnTo>
                  <a:lnTo>
                    <a:pt x="35" y="153"/>
                  </a:lnTo>
                  <a:lnTo>
                    <a:pt x="57" y="166"/>
                  </a:lnTo>
                  <a:lnTo>
                    <a:pt x="85" y="170"/>
                  </a:lnTo>
                  <a:close/>
                  <a:moveTo>
                    <a:pt x="85" y="32"/>
                  </a:moveTo>
                  <a:lnTo>
                    <a:pt x="105" y="37"/>
                  </a:lnTo>
                  <a:lnTo>
                    <a:pt x="122" y="48"/>
                  </a:lnTo>
                  <a:lnTo>
                    <a:pt x="134" y="65"/>
                  </a:lnTo>
                  <a:lnTo>
                    <a:pt x="138" y="85"/>
                  </a:lnTo>
                  <a:lnTo>
                    <a:pt x="134" y="106"/>
                  </a:lnTo>
                  <a:lnTo>
                    <a:pt x="122" y="124"/>
                  </a:lnTo>
                  <a:lnTo>
                    <a:pt x="105" y="135"/>
                  </a:lnTo>
                  <a:lnTo>
                    <a:pt x="85" y="139"/>
                  </a:lnTo>
                  <a:lnTo>
                    <a:pt x="64" y="135"/>
                  </a:lnTo>
                  <a:lnTo>
                    <a:pt x="48" y="124"/>
                  </a:lnTo>
                  <a:lnTo>
                    <a:pt x="35" y="106"/>
                  </a:lnTo>
                  <a:lnTo>
                    <a:pt x="31" y="85"/>
                  </a:lnTo>
                  <a:lnTo>
                    <a:pt x="35" y="65"/>
                  </a:lnTo>
                  <a:lnTo>
                    <a:pt x="48" y="48"/>
                  </a:lnTo>
                  <a:lnTo>
                    <a:pt x="64" y="37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68" name="Freeform 8810"/>
            <p:cNvSpPr>
              <a:spLocks noEditPoints="1"/>
            </p:cNvSpPr>
            <p:nvPr/>
          </p:nvSpPr>
          <p:spPr bwMode="auto">
            <a:xfrm>
              <a:off x="8916989" y="3709842"/>
              <a:ext cx="193252" cy="261218"/>
            </a:xfrm>
            <a:custGeom>
              <a:avLst/>
              <a:gdLst>
                <a:gd name="T0" fmla="*/ 321 w 472"/>
                <a:gd name="T1" fmla="*/ 5 h 638"/>
                <a:gd name="T2" fmla="*/ 287 w 472"/>
                <a:gd name="T3" fmla="*/ 3 h 638"/>
                <a:gd name="T4" fmla="*/ 188 w 472"/>
                <a:gd name="T5" fmla="*/ 7 h 638"/>
                <a:gd name="T6" fmla="*/ 175 w 472"/>
                <a:gd name="T7" fmla="*/ 0 h 638"/>
                <a:gd name="T8" fmla="*/ 114 w 472"/>
                <a:gd name="T9" fmla="*/ 35 h 638"/>
                <a:gd name="T10" fmla="*/ 2 w 472"/>
                <a:gd name="T11" fmla="*/ 258 h 638"/>
                <a:gd name="T12" fmla="*/ 16 w 472"/>
                <a:gd name="T13" fmla="*/ 280 h 638"/>
                <a:gd name="T14" fmla="*/ 38 w 472"/>
                <a:gd name="T15" fmla="*/ 291 h 638"/>
                <a:gd name="T16" fmla="*/ 77 w 472"/>
                <a:gd name="T17" fmla="*/ 282 h 638"/>
                <a:gd name="T18" fmla="*/ 127 w 472"/>
                <a:gd name="T19" fmla="*/ 592 h 638"/>
                <a:gd name="T20" fmla="*/ 156 w 472"/>
                <a:gd name="T21" fmla="*/ 634 h 638"/>
                <a:gd name="T22" fmla="*/ 206 w 472"/>
                <a:gd name="T23" fmla="*/ 627 h 638"/>
                <a:gd name="T24" fmla="*/ 236 w 472"/>
                <a:gd name="T25" fmla="*/ 424 h 638"/>
                <a:gd name="T26" fmla="*/ 265 w 472"/>
                <a:gd name="T27" fmla="*/ 627 h 638"/>
                <a:gd name="T28" fmla="*/ 315 w 472"/>
                <a:gd name="T29" fmla="*/ 634 h 638"/>
                <a:gd name="T30" fmla="*/ 344 w 472"/>
                <a:gd name="T31" fmla="*/ 592 h 638"/>
                <a:gd name="T32" fmla="*/ 394 w 472"/>
                <a:gd name="T33" fmla="*/ 282 h 638"/>
                <a:gd name="T34" fmla="*/ 433 w 472"/>
                <a:gd name="T35" fmla="*/ 291 h 638"/>
                <a:gd name="T36" fmla="*/ 455 w 472"/>
                <a:gd name="T37" fmla="*/ 280 h 638"/>
                <a:gd name="T38" fmla="*/ 470 w 472"/>
                <a:gd name="T39" fmla="*/ 258 h 638"/>
                <a:gd name="T40" fmla="*/ 357 w 472"/>
                <a:gd name="T41" fmla="*/ 35 h 638"/>
                <a:gd name="T42" fmla="*/ 433 w 472"/>
                <a:gd name="T43" fmla="*/ 258 h 638"/>
                <a:gd name="T44" fmla="*/ 416 w 472"/>
                <a:gd name="T45" fmla="*/ 258 h 638"/>
                <a:gd name="T46" fmla="*/ 339 w 472"/>
                <a:gd name="T47" fmla="*/ 127 h 638"/>
                <a:gd name="T48" fmla="*/ 324 w 472"/>
                <a:gd name="T49" fmla="*/ 123 h 638"/>
                <a:gd name="T50" fmla="*/ 313 w 472"/>
                <a:gd name="T51" fmla="*/ 134 h 638"/>
                <a:gd name="T52" fmla="*/ 311 w 472"/>
                <a:gd name="T53" fmla="*/ 597 h 638"/>
                <a:gd name="T54" fmla="*/ 297 w 472"/>
                <a:gd name="T55" fmla="*/ 606 h 638"/>
                <a:gd name="T56" fmla="*/ 284 w 472"/>
                <a:gd name="T57" fmla="*/ 597 h 638"/>
                <a:gd name="T58" fmla="*/ 260 w 472"/>
                <a:gd name="T59" fmla="*/ 326 h 638"/>
                <a:gd name="T60" fmla="*/ 254 w 472"/>
                <a:gd name="T61" fmla="*/ 311 h 638"/>
                <a:gd name="T62" fmla="*/ 236 w 472"/>
                <a:gd name="T63" fmla="*/ 304 h 638"/>
                <a:gd name="T64" fmla="*/ 217 w 472"/>
                <a:gd name="T65" fmla="*/ 311 h 638"/>
                <a:gd name="T66" fmla="*/ 190 w 472"/>
                <a:gd name="T67" fmla="*/ 593 h 638"/>
                <a:gd name="T68" fmla="*/ 180 w 472"/>
                <a:gd name="T69" fmla="*/ 604 h 638"/>
                <a:gd name="T70" fmla="*/ 164 w 472"/>
                <a:gd name="T71" fmla="*/ 601 h 638"/>
                <a:gd name="T72" fmla="*/ 160 w 472"/>
                <a:gd name="T73" fmla="*/ 140 h 638"/>
                <a:gd name="T74" fmla="*/ 153 w 472"/>
                <a:gd name="T75" fmla="*/ 127 h 638"/>
                <a:gd name="T76" fmla="*/ 138 w 472"/>
                <a:gd name="T77" fmla="*/ 125 h 638"/>
                <a:gd name="T78" fmla="*/ 59 w 472"/>
                <a:gd name="T79" fmla="*/ 252 h 638"/>
                <a:gd name="T80" fmla="*/ 44 w 472"/>
                <a:gd name="T81" fmla="*/ 260 h 638"/>
                <a:gd name="T82" fmla="*/ 33 w 472"/>
                <a:gd name="T83" fmla="*/ 250 h 638"/>
                <a:gd name="T84" fmla="*/ 142 w 472"/>
                <a:gd name="T85" fmla="*/ 51 h 638"/>
                <a:gd name="T86" fmla="*/ 158 w 472"/>
                <a:gd name="T87" fmla="*/ 37 h 638"/>
                <a:gd name="T88" fmla="*/ 226 w 472"/>
                <a:gd name="T89" fmla="*/ 127 h 638"/>
                <a:gd name="T90" fmla="*/ 241 w 472"/>
                <a:gd name="T91" fmla="*/ 129 h 638"/>
                <a:gd name="T92" fmla="*/ 306 w 472"/>
                <a:gd name="T93" fmla="*/ 33 h 638"/>
                <a:gd name="T94" fmla="*/ 324 w 472"/>
                <a:gd name="T95" fmla="*/ 44 h 638"/>
                <a:gd name="T96" fmla="*/ 439 w 472"/>
                <a:gd name="T97" fmla="*/ 243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2" h="638">
                  <a:moveTo>
                    <a:pt x="357" y="35"/>
                  </a:moveTo>
                  <a:lnTo>
                    <a:pt x="341" y="16"/>
                  </a:lnTo>
                  <a:lnTo>
                    <a:pt x="321" y="5"/>
                  </a:lnTo>
                  <a:lnTo>
                    <a:pt x="297" y="0"/>
                  </a:lnTo>
                  <a:lnTo>
                    <a:pt x="291" y="2"/>
                  </a:lnTo>
                  <a:lnTo>
                    <a:pt x="287" y="3"/>
                  </a:lnTo>
                  <a:lnTo>
                    <a:pt x="284" y="7"/>
                  </a:lnTo>
                  <a:lnTo>
                    <a:pt x="236" y="85"/>
                  </a:lnTo>
                  <a:lnTo>
                    <a:pt x="188" y="7"/>
                  </a:lnTo>
                  <a:lnTo>
                    <a:pt x="184" y="3"/>
                  </a:lnTo>
                  <a:lnTo>
                    <a:pt x="179" y="2"/>
                  </a:lnTo>
                  <a:lnTo>
                    <a:pt x="175" y="0"/>
                  </a:lnTo>
                  <a:lnTo>
                    <a:pt x="151" y="5"/>
                  </a:lnTo>
                  <a:lnTo>
                    <a:pt x="129" y="16"/>
                  </a:lnTo>
                  <a:lnTo>
                    <a:pt x="114" y="35"/>
                  </a:lnTo>
                  <a:lnTo>
                    <a:pt x="5" y="223"/>
                  </a:lnTo>
                  <a:lnTo>
                    <a:pt x="0" y="239"/>
                  </a:lnTo>
                  <a:lnTo>
                    <a:pt x="2" y="258"/>
                  </a:lnTo>
                  <a:lnTo>
                    <a:pt x="5" y="267"/>
                  </a:lnTo>
                  <a:lnTo>
                    <a:pt x="9" y="274"/>
                  </a:lnTo>
                  <a:lnTo>
                    <a:pt x="16" y="280"/>
                  </a:lnTo>
                  <a:lnTo>
                    <a:pt x="24" y="285"/>
                  </a:lnTo>
                  <a:lnTo>
                    <a:pt x="31" y="289"/>
                  </a:lnTo>
                  <a:lnTo>
                    <a:pt x="38" y="291"/>
                  </a:lnTo>
                  <a:lnTo>
                    <a:pt x="46" y="293"/>
                  </a:lnTo>
                  <a:lnTo>
                    <a:pt x="62" y="289"/>
                  </a:lnTo>
                  <a:lnTo>
                    <a:pt x="77" y="282"/>
                  </a:lnTo>
                  <a:lnTo>
                    <a:pt x="86" y="269"/>
                  </a:lnTo>
                  <a:lnTo>
                    <a:pt x="127" y="199"/>
                  </a:lnTo>
                  <a:lnTo>
                    <a:pt x="127" y="592"/>
                  </a:lnTo>
                  <a:lnTo>
                    <a:pt x="131" y="610"/>
                  </a:lnTo>
                  <a:lnTo>
                    <a:pt x="142" y="625"/>
                  </a:lnTo>
                  <a:lnTo>
                    <a:pt x="156" y="634"/>
                  </a:lnTo>
                  <a:lnTo>
                    <a:pt x="175" y="638"/>
                  </a:lnTo>
                  <a:lnTo>
                    <a:pt x="191" y="634"/>
                  </a:lnTo>
                  <a:lnTo>
                    <a:pt x="206" y="627"/>
                  </a:lnTo>
                  <a:lnTo>
                    <a:pt x="215" y="612"/>
                  </a:lnTo>
                  <a:lnTo>
                    <a:pt x="221" y="595"/>
                  </a:lnTo>
                  <a:lnTo>
                    <a:pt x="236" y="424"/>
                  </a:lnTo>
                  <a:lnTo>
                    <a:pt x="250" y="595"/>
                  </a:lnTo>
                  <a:lnTo>
                    <a:pt x="256" y="612"/>
                  </a:lnTo>
                  <a:lnTo>
                    <a:pt x="265" y="627"/>
                  </a:lnTo>
                  <a:lnTo>
                    <a:pt x="280" y="634"/>
                  </a:lnTo>
                  <a:lnTo>
                    <a:pt x="297" y="638"/>
                  </a:lnTo>
                  <a:lnTo>
                    <a:pt x="315" y="634"/>
                  </a:lnTo>
                  <a:lnTo>
                    <a:pt x="330" y="625"/>
                  </a:lnTo>
                  <a:lnTo>
                    <a:pt x="341" y="610"/>
                  </a:lnTo>
                  <a:lnTo>
                    <a:pt x="344" y="592"/>
                  </a:lnTo>
                  <a:lnTo>
                    <a:pt x="344" y="199"/>
                  </a:lnTo>
                  <a:lnTo>
                    <a:pt x="385" y="269"/>
                  </a:lnTo>
                  <a:lnTo>
                    <a:pt x="394" y="282"/>
                  </a:lnTo>
                  <a:lnTo>
                    <a:pt x="409" y="289"/>
                  </a:lnTo>
                  <a:lnTo>
                    <a:pt x="426" y="293"/>
                  </a:lnTo>
                  <a:lnTo>
                    <a:pt x="433" y="291"/>
                  </a:lnTo>
                  <a:lnTo>
                    <a:pt x="440" y="289"/>
                  </a:lnTo>
                  <a:lnTo>
                    <a:pt x="448" y="285"/>
                  </a:lnTo>
                  <a:lnTo>
                    <a:pt x="455" y="280"/>
                  </a:lnTo>
                  <a:lnTo>
                    <a:pt x="462" y="274"/>
                  </a:lnTo>
                  <a:lnTo>
                    <a:pt x="466" y="267"/>
                  </a:lnTo>
                  <a:lnTo>
                    <a:pt x="470" y="258"/>
                  </a:lnTo>
                  <a:lnTo>
                    <a:pt x="472" y="239"/>
                  </a:lnTo>
                  <a:lnTo>
                    <a:pt x="464" y="223"/>
                  </a:lnTo>
                  <a:lnTo>
                    <a:pt x="357" y="35"/>
                  </a:lnTo>
                  <a:close/>
                  <a:moveTo>
                    <a:pt x="439" y="250"/>
                  </a:moveTo>
                  <a:lnTo>
                    <a:pt x="437" y="254"/>
                  </a:lnTo>
                  <a:lnTo>
                    <a:pt x="433" y="258"/>
                  </a:lnTo>
                  <a:lnTo>
                    <a:pt x="427" y="260"/>
                  </a:lnTo>
                  <a:lnTo>
                    <a:pt x="420" y="260"/>
                  </a:lnTo>
                  <a:lnTo>
                    <a:pt x="416" y="258"/>
                  </a:lnTo>
                  <a:lnTo>
                    <a:pt x="413" y="252"/>
                  </a:lnTo>
                  <a:lnTo>
                    <a:pt x="341" y="131"/>
                  </a:lnTo>
                  <a:lnTo>
                    <a:pt x="339" y="127"/>
                  </a:lnTo>
                  <a:lnTo>
                    <a:pt x="333" y="125"/>
                  </a:lnTo>
                  <a:lnTo>
                    <a:pt x="330" y="123"/>
                  </a:lnTo>
                  <a:lnTo>
                    <a:pt x="324" y="123"/>
                  </a:lnTo>
                  <a:lnTo>
                    <a:pt x="319" y="127"/>
                  </a:lnTo>
                  <a:lnTo>
                    <a:pt x="315" y="129"/>
                  </a:lnTo>
                  <a:lnTo>
                    <a:pt x="313" y="134"/>
                  </a:lnTo>
                  <a:lnTo>
                    <a:pt x="311" y="140"/>
                  </a:lnTo>
                  <a:lnTo>
                    <a:pt x="311" y="592"/>
                  </a:lnTo>
                  <a:lnTo>
                    <a:pt x="311" y="597"/>
                  </a:lnTo>
                  <a:lnTo>
                    <a:pt x="308" y="601"/>
                  </a:lnTo>
                  <a:lnTo>
                    <a:pt x="302" y="604"/>
                  </a:lnTo>
                  <a:lnTo>
                    <a:pt x="297" y="606"/>
                  </a:lnTo>
                  <a:lnTo>
                    <a:pt x="291" y="604"/>
                  </a:lnTo>
                  <a:lnTo>
                    <a:pt x="287" y="603"/>
                  </a:lnTo>
                  <a:lnTo>
                    <a:pt x="284" y="597"/>
                  </a:lnTo>
                  <a:lnTo>
                    <a:pt x="282" y="593"/>
                  </a:lnTo>
                  <a:lnTo>
                    <a:pt x="260" y="326"/>
                  </a:lnTo>
                  <a:lnTo>
                    <a:pt x="260" y="326"/>
                  </a:lnTo>
                  <a:lnTo>
                    <a:pt x="260" y="324"/>
                  </a:lnTo>
                  <a:lnTo>
                    <a:pt x="258" y="317"/>
                  </a:lnTo>
                  <a:lnTo>
                    <a:pt x="254" y="311"/>
                  </a:lnTo>
                  <a:lnTo>
                    <a:pt x="249" y="308"/>
                  </a:lnTo>
                  <a:lnTo>
                    <a:pt x="243" y="304"/>
                  </a:lnTo>
                  <a:lnTo>
                    <a:pt x="236" y="304"/>
                  </a:lnTo>
                  <a:lnTo>
                    <a:pt x="228" y="304"/>
                  </a:lnTo>
                  <a:lnTo>
                    <a:pt x="223" y="308"/>
                  </a:lnTo>
                  <a:lnTo>
                    <a:pt x="217" y="311"/>
                  </a:lnTo>
                  <a:lnTo>
                    <a:pt x="214" y="319"/>
                  </a:lnTo>
                  <a:lnTo>
                    <a:pt x="212" y="326"/>
                  </a:lnTo>
                  <a:lnTo>
                    <a:pt x="190" y="593"/>
                  </a:lnTo>
                  <a:lnTo>
                    <a:pt x="188" y="597"/>
                  </a:lnTo>
                  <a:lnTo>
                    <a:pt x="184" y="603"/>
                  </a:lnTo>
                  <a:lnTo>
                    <a:pt x="180" y="604"/>
                  </a:lnTo>
                  <a:lnTo>
                    <a:pt x="175" y="606"/>
                  </a:lnTo>
                  <a:lnTo>
                    <a:pt x="167" y="604"/>
                  </a:lnTo>
                  <a:lnTo>
                    <a:pt x="164" y="601"/>
                  </a:lnTo>
                  <a:lnTo>
                    <a:pt x="160" y="597"/>
                  </a:lnTo>
                  <a:lnTo>
                    <a:pt x="160" y="592"/>
                  </a:lnTo>
                  <a:lnTo>
                    <a:pt x="160" y="140"/>
                  </a:lnTo>
                  <a:lnTo>
                    <a:pt x="158" y="134"/>
                  </a:lnTo>
                  <a:lnTo>
                    <a:pt x="156" y="129"/>
                  </a:lnTo>
                  <a:lnTo>
                    <a:pt x="153" y="127"/>
                  </a:lnTo>
                  <a:lnTo>
                    <a:pt x="147" y="123"/>
                  </a:lnTo>
                  <a:lnTo>
                    <a:pt x="142" y="123"/>
                  </a:lnTo>
                  <a:lnTo>
                    <a:pt x="138" y="125"/>
                  </a:lnTo>
                  <a:lnTo>
                    <a:pt x="132" y="127"/>
                  </a:lnTo>
                  <a:lnTo>
                    <a:pt x="129" y="131"/>
                  </a:lnTo>
                  <a:lnTo>
                    <a:pt x="59" y="252"/>
                  </a:lnTo>
                  <a:lnTo>
                    <a:pt x="55" y="258"/>
                  </a:lnTo>
                  <a:lnTo>
                    <a:pt x="50" y="260"/>
                  </a:lnTo>
                  <a:lnTo>
                    <a:pt x="44" y="260"/>
                  </a:lnTo>
                  <a:lnTo>
                    <a:pt x="38" y="258"/>
                  </a:lnTo>
                  <a:lnTo>
                    <a:pt x="35" y="254"/>
                  </a:lnTo>
                  <a:lnTo>
                    <a:pt x="33" y="250"/>
                  </a:lnTo>
                  <a:lnTo>
                    <a:pt x="31" y="243"/>
                  </a:lnTo>
                  <a:lnTo>
                    <a:pt x="33" y="238"/>
                  </a:lnTo>
                  <a:lnTo>
                    <a:pt x="142" y="51"/>
                  </a:lnTo>
                  <a:lnTo>
                    <a:pt x="147" y="44"/>
                  </a:lnTo>
                  <a:lnTo>
                    <a:pt x="153" y="40"/>
                  </a:lnTo>
                  <a:lnTo>
                    <a:pt x="158" y="37"/>
                  </a:lnTo>
                  <a:lnTo>
                    <a:pt x="166" y="33"/>
                  </a:lnTo>
                  <a:lnTo>
                    <a:pt x="223" y="123"/>
                  </a:lnTo>
                  <a:lnTo>
                    <a:pt x="226" y="127"/>
                  </a:lnTo>
                  <a:lnTo>
                    <a:pt x="230" y="129"/>
                  </a:lnTo>
                  <a:lnTo>
                    <a:pt x="236" y="131"/>
                  </a:lnTo>
                  <a:lnTo>
                    <a:pt x="241" y="129"/>
                  </a:lnTo>
                  <a:lnTo>
                    <a:pt x="245" y="127"/>
                  </a:lnTo>
                  <a:lnTo>
                    <a:pt x="249" y="123"/>
                  </a:lnTo>
                  <a:lnTo>
                    <a:pt x="306" y="33"/>
                  </a:lnTo>
                  <a:lnTo>
                    <a:pt x="313" y="37"/>
                  </a:lnTo>
                  <a:lnTo>
                    <a:pt x="319" y="40"/>
                  </a:lnTo>
                  <a:lnTo>
                    <a:pt x="324" y="44"/>
                  </a:lnTo>
                  <a:lnTo>
                    <a:pt x="330" y="51"/>
                  </a:lnTo>
                  <a:lnTo>
                    <a:pt x="437" y="238"/>
                  </a:lnTo>
                  <a:lnTo>
                    <a:pt x="439" y="243"/>
                  </a:lnTo>
                  <a:lnTo>
                    <a:pt x="439" y="250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69" name="Freeform 8811"/>
            <p:cNvSpPr>
              <a:spLocks noEditPoints="1"/>
            </p:cNvSpPr>
            <p:nvPr/>
          </p:nvSpPr>
          <p:spPr bwMode="auto">
            <a:xfrm>
              <a:off x="9124980" y="3643514"/>
              <a:ext cx="70422" cy="69603"/>
            </a:xfrm>
            <a:custGeom>
              <a:avLst/>
              <a:gdLst>
                <a:gd name="T0" fmla="*/ 86 w 171"/>
                <a:gd name="T1" fmla="*/ 170 h 170"/>
                <a:gd name="T2" fmla="*/ 112 w 171"/>
                <a:gd name="T3" fmla="*/ 166 h 170"/>
                <a:gd name="T4" fmla="*/ 136 w 171"/>
                <a:gd name="T5" fmla="*/ 153 h 170"/>
                <a:gd name="T6" fmla="*/ 155 w 171"/>
                <a:gd name="T7" fmla="*/ 135 h 170"/>
                <a:gd name="T8" fmla="*/ 167 w 171"/>
                <a:gd name="T9" fmla="*/ 113 h 170"/>
                <a:gd name="T10" fmla="*/ 171 w 171"/>
                <a:gd name="T11" fmla="*/ 85 h 170"/>
                <a:gd name="T12" fmla="*/ 167 w 171"/>
                <a:gd name="T13" fmla="*/ 59 h 170"/>
                <a:gd name="T14" fmla="*/ 155 w 171"/>
                <a:gd name="T15" fmla="*/ 35 h 170"/>
                <a:gd name="T16" fmla="*/ 136 w 171"/>
                <a:gd name="T17" fmla="*/ 17 h 170"/>
                <a:gd name="T18" fmla="*/ 112 w 171"/>
                <a:gd name="T19" fmla="*/ 4 h 170"/>
                <a:gd name="T20" fmla="*/ 86 w 171"/>
                <a:gd name="T21" fmla="*/ 0 h 170"/>
                <a:gd name="T22" fmla="*/ 59 w 171"/>
                <a:gd name="T23" fmla="*/ 4 h 170"/>
                <a:gd name="T24" fmla="*/ 35 w 171"/>
                <a:gd name="T25" fmla="*/ 17 h 170"/>
                <a:gd name="T26" fmla="*/ 16 w 171"/>
                <a:gd name="T27" fmla="*/ 35 h 170"/>
                <a:gd name="T28" fmla="*/ 5 w 171"/>
                <a:gd name="T29" fmla="*/ 59 h 170"/>
                <a:gd name="T30" fmla="*/ 0 w 171"/>
                <a:gd name="T31" fmla="*/ 85 h 170"/>
                <a:gd name="T32" fmla="*/ 5 w 171"/>
                <a:gd name="T33" fmla="*/ 113 h 170"/>
                <a:gd name="T34" fmla="*/ 16 w 171"/>
                <a:gd name="T35" fmla="*/ 135 h 170"/>
                <a:gd name="T36" fmla="*/ 35 w 171"/>
                <a:gd name="T37" fmla="*/ 153 h 170"/>
                <a:gd name="T38" fmla="*/ 59 w 171"/>
                <a:gd name="T39" fmla="*/ 166 h 170"/>
                <a:gd name="T40" fmla="*/ 86 w 171"/>
                <a:gd name="T41" fmla="*/ 170 h 170"/>
                <a:gd name="T42" fmla="*/ 86 w 171"/>
                <a:gd name="T43" fmla="*/ 32 h 170"/>
                <a:gd name="T44" fmla="*/ 107 w 171"/>
                <a:gd name="T45" fmla="*/ 37 h 170"/>
                <a:gd name="T46" fmla="*/ 123 w 171"/>
                <a:gd name="T47" fmla="*/ 48 h 170"/>
                <a:gd name="T48" fmla="*/ 134 w 171"/>
                <a:gd name="T49" fmla="*/ 65 h 170"/>
                <a:gd name="T50" fmla="*/ 140 w 171"/>
                <a:gd name="T51" fmla="*/ 85 h 170"/>
                <a:gd name="T52" fmla="*/ 134 w 171"/>
                <a:gd name="T53" fmla="*/ 106 h 170"/>
                <a:gd name="T54" fmla="*/ 123 w 171"/>
                <a:gd name="T55" fmla="*/ 124 h 170"/>
                <a:gd name="T56" fmla="*/ 107 w 171"/>
                <a:gd name="T57" fmla="*/ 135 h 170"/>
                <a:gd name="T58" fmla="*/ 86 w 171"/>
                <a:gd name="T59" fmla="*/ 139 h 170"/>
                <a:gd name="T60" fmla="*/ 64 w 171"/>
                <a:gd name="T61" fmla="*/ 135 h 170"/>
                <a:gd name="T62" fmla="*/ 48 w 171"/>
                <a:gd name="T63" fmla="*/ 124 h 170"/>
                <a:gd name="T64" fmla="*/ 37 w 171"/>
                <a:gd name="T65" fmla="*/ 106 h 170"/>
                <a:gd name="T66" fmla="*/ 33 w 171"/>
                <a:gd name="T67" fmla="*/ 85 h 170"/>
                <a:gd name="T68" fmla="*/ 37 w 171"/>
                <a:gd name="T69" fmla="*/ 65 h 170"/>
                <a:gd name="T70" fmla="*/ 48 w 171"/>
                <a:gd name="T71" fmla="*/ 48 h 170"/>
                <a:gd name="T72" fmla="*/ 64 w 171"/>
                <a:gd name="T73" fmla="*/ 37 h 170"/>
                <a:gd name="T74" fmla="*/ 86 w 171"/>
                <a:gd name="T75" fmla="*/ 3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1" h="170">
                  <a:moveTo>
                    <a:pt x="86" y="170"/>
                  </a:moveTo>
                  <a:lnTo>
                    <a:pt x="112" y="166"/>
                  </a:lnTo>
                  <a:lnTo>
                    <a:pt x="136" y="153"/>
                  </a:lnTo>
                  <a:lnTo>
                    <a:pt x="155" y="135"/>
                  </a:lnTo>
                  <a:lnTo>
                    <a:pt x="167" y="113"/>
                  </a:lnTo>
                  <a:lnTo>
                    <a:pt x="171" y="85"/>
                  </a:lnTo>
                  <a:lnTo>
                    <a:pt x="167" y="59"/>
                  </a:lnTo>
                  <a:lnTo>
                    <a:pt x="155" y="35"/>
                  </a:lnTo>
                  <a:lnTo>
                    <a:pt x="136" y="17"/>
                  </a:lnTo>
                  <a:lnTo>
                    <a:pt x="112" y="4"/>
                  </a:lnTo>
                  <a:lnTo>
                    <a:pt x="86" y="0"/>
                  </a:lnTo>
                  <a:lnTo>
                    <a:pt x="59" y="4"/>
                  </a:lnTo>
                  <a:lnTo>
                    <a:pt x="35" y="17"/>
                  </a:lnTo>
                  <a:lnTo>
                    <a:pt x="16" y="35"/>
                  </a:lnTo>
                  <a:lnTo>
                    <a:pt x="5" y="59"/>
                  </a:lnTo>
                  <a:lnTo>
                    <a:pt x="0" y="85"/>
                  </a:lnTo>
                  <a:lnTo>
                    <a:pt x="5" y="113"/>
                  </a:lnTo>
                  <a:lnTo>
                    <a:pt x="16" y="135"/>
                  </a:lnTo>
                  <a:lnTo>
                    <a:pt x="35" y="153"/>
                  </a:lnTo>
                  <a:lnTo>
                    <a:pt x="59" y="166"/>
                  </a:lnTo>
                  <a:lnTo>
                    <a:pt x="86" y="170"/>
                  </a:lnTo>
                  <a:close/>
                  <a:moveTo>
                    <a:pt x="86" y="32"/>
                  </a:moveTo>
                  <a:lnTo>
                    <a:pt x="107" y="37"/>
                  </a:lnTo>
                  <a:lnTo>
                    <a:pt x="123" y="48"/>
                  </a:lnTo>
                  <a:lnTo>
                    <a:pt x="134" y="65"/>
                  </a:lnTo>
                  <a:lnTo>
                    <a:pt x="140" y="85"/>
                  </a:lnTo>
                  <a:lnTo>
                    <a:pt x="134" y="106"/>
                  </a:lnTo>
                  <a:lnTo>
                    <a:pt x="123" y="124"/>
                  </a:lnTo>
                  <a:lnTo>
                    <a:pt x="107" y="135"/>
                  </a:lnTo>
                  <a:lnTo>
                    <a:pt x="86" y="139"/>
                  </a:lnTo>
                  <a:lnTo>
                    <a:pt x="64" y="135"/>
                  </a:lnTo>
                  <a:lnTo>
                    <a:pt x="48" y="124"/>
                  </a:lnTo>
                  <a:lnTo>
                    <a:pt x="37" y="106"/>
                  </a:lnTo>
                  <a:lnTo>
                    <a:pt x="33" y="85"/>
                  </a:lnTo>
                  <a:lnTo>
                    <a:pt x="37" y="65"/>
                  </a:lnTo>
                  <a:lnTo>
                    <a:pt x="48" y="48"/>
                  </a:lnTo>
                  <a:lnTo>
                    <a:pt x="64" y="37"/>
                  </a:lnTo>
                  <a:lnTo>
                    <a:pt x="86" y="32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70" name="Freeform 8812"/>
            <p:cNvSpPr>
              <a:spLocks/>
            </p:cNvSpPr>
            <p:nvPr/>
          </p:nvSpPr>
          <p:spPr bwMode="auto">
            <a:xfrm>
              <a:off x="9093864" y="3709842"/>
              <a:ext cx="162135" cy="261218"/>
            </a:xfrm>
            <a:custGeom>
              <a:avLst/>
              <a:gdLst>
                <a:gd name="T0" fmla="*/ 247 w 397"/>
                <a:gd name="T1" fmla="*/ 5 h 638"/>
                <a:gd name="T2" fmla="*/ 214 w 397"/>
                <a:gd name="T3" fmla="*/ 3 h 638"/>
                <a:gd name="T4" fmla="*/ 114 w 397"/>
                <a:gd name="T5" fmla="*/ 7 h 638"/>
                <a:gd name="T6" fmla="*/ 100 w 397"/>
                <a:gd name="T7" fmla="*/ 0 h 638"/>
                <a:gd name="T8" fmla="*/ 41 w 397"/>
                <a:gd name="T9" fmla="*/ 35 h 638"/>
                <a:gd name="T10" fmla="*/ 0 w 397"/>
                <a:gd name="T11" fmla="*/ 110 h 638"/>
                <a:gd name="T12" fmla="*/ 8 w 397"/>
                <a:gd name="T13" fmla="*/ 123 h 638"/>
                <a:gd name="T14" fmla="*/ 22 w 397"/>
                <a:gd name="T15" fmla="*/ 123 h 638"/>
                <a:gd name="T16" fmla="*/ 68 w 397"/>
                <a:gd name="T17" fmla="*/ 51 h 638"/>
                <a:gd name="T18" fmla="*/ 85 w 397"/>
                <a:gd name="T19" fmla="*/ 37 h 638"/>
                <a:gd name="T20" fmla="*/ 151 w 397"/>
                <a:gd name="T21" fmla="*/ 127 h 638"/>
                <a:gd name="T22" fmla="*/ 168 w 397"/>
                <a:gd name="T23" fmla="*/ 129 h 638"/>
                <a:gd name="T24" fmla="*/ 231 w 397"/>
                <a:gd name="T25" fmla="*/ 33 h 638"/>
                <a:gd name="T26" fmla="*/ 251 w 397"/>
                <a:gd name="T27" fmla="*/ 44 h 638"/>
                <a:gd name="T28" fmla="*/ 365 w 397"/>
                <a:gd name="T29" fmla="*/ 243 h 638"/>
                <a:gd name="T30" fmla="*/ 358 w 397"/>
                <a:gd name="T31" fmla="*/ 258 h 638"/>
                <a:gd name="T32" fmla="*/ 341 w 397"/>
                <a:gd name="T33" fmla="*/ 258 h 638"/>
                <a:gd name="T34" fmla="*/ 264 w 397"/>
                <a:gd name="T35" fmla="*/ 127 h 638"/>
                <a:gd name="T36" fmla="*/ 249 w 397"/>
                <a:gd name="T37" fmla="*/ 123 h 638"/>
                <a:gd name="T38" fmla="*/ 238 w 397"/>
                <a:gd name="T39" fmla="*/ 134 h 638"/>
                <a:gd name="T40" fmla="*/ 236 w 397"/>
                <a:gd name="T41" fmla="*/ 597 h 638"/>
                <a:gd name="T42" fmla="*/ 223 w 397"/>
                <a:gd name="T43" fmla="*/ 606 h 638"/>
                <a:gd name="T44" fmla="*/ 210 w 397"/>
                <a:gd name="T45" fmla="*/ 597 h 638"/>
                <a:gd name="T46" fmla="*/ 186 w 397"/>
                <a:gd name="T47" fmla="*/ 326 h 638"/>
                <a:gd name="T48" fmla="*/ 181 w 397"/>
                <a:gd name="T49" fmla="*/ 311 h 638"/>
                <a:gd name="T50" fmla="*/ 162 w 397"/>
                <a:gd name="T51" fmla="*/ 304 h 638"/>
                <a:gd name="T52" fmla="*/ 144 w 397"/>
                <a:gd name="T53" fmla="*/ 311 h 638"/>
                <a:gd name="T54" fmla="*/ 114 w 397"/>
                <a:gd name="T55" fmla="*/ 593 h 638"/>
                <a:gd name="T56" fmla="*/ 105 w 397"/>
                <a:gd name="T57" fmla="*/ 604 h 638"/>
                <a:gd name="T58" fmla="*/ 90 w 397"/>
                <a:gd name="T59" fmla="*/ 601 h 638"/>
                <a:gd name="T60" fmla="*/ 85 w 397"/>
                <a:gd name="T61" fmla="*/ 140 h 638"/>
                <a:gd name="T62" fmla="*/ 76 w 397"/>
                <a:gd name="T63" fmla="*/ 125 h 638"/>
                <a:gd name="T64" fmla="*/ 59 w 397"/>
                <a:gd name="T65" fmla="*/ 129 h 638"/>
                <a:gd name="T66" fmla="*/ 54 w 397"/>
                <a:gd name="T67" fmla="*/ 592 h 638"/>
                <a:gd name="T68" fmla="*/ 81 w 397"/>
                <a:gd name="T69" fmla="*/ 634 h 638"/>
                <a:gd name="T70" fmla="*/ 131 w 397"/>
                <a:gd name="T71" fmla="*/ 627 h 638"/>
                <a:gd name="T72" fmla="*/ 162 w 397"/>
                <a:gd name="T73" fmla="*/ 424 h 638"/>
                <a:gd name="T74" fmla="*/ 192 w 397"/>
                <a:gd name="T75" fmla="*/ 627 h 638"/>
                <a:gd name="T76" fmla="*/ 242 w 397"/>
                <a:gd name="T77" fmla="*/ 634 h 638"/>
                <a:gd name="T78" fmla="*/ 269 w 397"/>
                <a:gd name="T79" fmla="*/ 592 h 638"/>
                <a:gd name="T80" fmla="*/ 315 w 397"/>
                <a:gd name="T81" fmla="*/ 276 h 638"/>
                <a:gd name="T82" fmla="*/ 339 w 397"/>
                <a:gd name="T83" fmla="*/ 291 h 638"/>
                <a:gd name="T84" fmla="*/ 382 w 397"/>
                <a:gd name="T85" fmla="*/ 280 h 638"/>
                <a:gd name="T86" fmla="*/ 397 w 397"/>
                <a:gd name="T87" fmla="*/ 258 h 638"/>
                <a:gd name="T88" fmla="*/ 284 w 397"/>
                <a:gd name="T89" fmla="*/ 35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7" h="638">
                  <a:moveTo>
                    <a:pt x="284" y="35"/>
                  </a:moveTo>
                  <a:lnTo>
                    <a:pt x="267" y="16"/>
                  </a:lnTo>
                  <a:lnTo>
                    <a:pt x="247" y="5"/>
                  </a:lnTo>
                  <a:lnTo>
                    <a:pt x="223" y="0"/>
                  </a:lnTo>
                  <a:lnTo>
                    <a:pt x="218" y="2"/>
                  </a:lnTo>
                  <a:lnTo>
                    <a:pt x="214" y="3"/>
                  </a:lnTo>
                  <a:lnTo>
                    <a:pt x="210" y="7"/>
                  </a:lnTo>
                  <a:lnTo>
                    <a:pt x="162" y="85"/>
                  </a:lnTo>
                  <a:lnTo>
                    <a:pt x="114" y="7"/>
                  </a:lnTo>
                  <a:lnTo>
                    <a:pt x="111" y="3"/>
                  </a:lnTo>
                  <a:lnTo>
                    <a:pt x="105" y="2"/>
                  </a:lnTo>
                  <a:lnTo>
                    <a:pt x="100" y="0"/>
                  </a:lnTo>
                  <a:lnTo>
                    <a:pt x="76" y="5"/>
                  </a:lnTo>
                  <a:lnTo>
                    <a:pt x="55" y="16"/>
                  </a:lnTo>
                  <a:lnTo>
                    <a:pt x="41" y="35"/>
                  </a:lnTo>
                  <a:lnTo>
                    <a:pt x="2" y="101"/>
                  </a:lnTo>
                  <a:lnTo>
                    <a:pt x="0" y="105"/>
                  </a:lnTo>
                  <a:lnTo>
                    <a:pt x="0" y="110"/>
                  </a:lnTo>
                  <a:lnTo>
                    <a:pt x="2" y="116"/>
                  </a:lnTo>
                  <a:lnTo>
                    <a:pt x="4" y="120"/>
                  </a:lnTo>
                  <a:lnTo>
                    <a:pt x="8" y="123"/>
                  </a:lnTo>
                  <a:lnTo>
                    <a:pt x="13" y="125"/>
                  </a:lnTo>
                  <a:lnTo>
                    <a:pt x="19" y="125"/>
                  </a:lnTo>
                  <a:lnTo>
                    <a:pt x="22" y="123"/>
                  </a:lnTo>
                  <a:lnTo>
                    <a:pt x="28" y="121"/>
                  </a:lnTo>
                  <a:lnTo>
                    <a:pt x="30" y="116"/>
                  </a:lnTo>
                  <a:lnTo>
                    <a:pt x="68" y="51"/>
                  </a:lnTo>
                  <a:lnTo>
                    <a:pt x="72" y="44"/>
                  </a:lnTo>
                  <a:lnTo>
                    <a:pt x="78" y="40"/>
                  </a:lnTo>
                  <a:lnTo>
                    <a:pt x="85" y="37"/>
                  </a:lnTo>
                  <a:lnTo>
                    <a:pt x="92" y="33"/>
                  </a:lnTo>
                  <a:lnTo>
                    <a:pt x="148" y="123"/>
                  </a:lnTo>
                  <a:lnTo>
                    <a:pt x="151" y="127"/>
                  </a:lnTo>
                  <a:lnTo>
                    <a:pt x="157" y="129"/>
                  </a:lnTo>
                  <a:lnTo>
                    <a:pt x="162" y="129"/>
                  </a:lnTo>
                  <a:lnTo>
                    <a:pt x="168" y="129"/>
                  </a:lnTo>
                  <a:lnTo>
                    <a:pt x="172" y="127"/>
                  </a:lnTo>
                  <a:lnTo>
                    <a:pt x="175" y="123"/>
                  </a:lnTo>
                  <a:lnTo>
                    <a:pt x="231" y="33"/>
                  </a:lnTo>
                  <a:lnTo>
                    <a:pt x="238" y="37"/>
                  </a:lnTo>
                  <a:lnTo>
                    <a:pt x="245" y="40"/>
                  </a:lnTo>
                  <a:lnTo>
                    <a:pt x="251" y="44"/>
                  </a:lnTo>
                  <a:lnTo>
                    <a:pt x="256" y="51"/>
                  </a:lnTo>
                  <a:lnTo>
                    <a:pt x="363" y="238"/>
                  </a:lnTo>
                  <a:lnTo>
                    <a:pt x="365" y="243"/>
                  </a:lnTo>
                  <a:lnTo>
                    <a:pt x="365" y="250"/>
                  </a:lnTo>
                  <a:lnTo>
                    <a:pt x="363" y="254"/>
                  </a:lnTo>
                  <a:lnTo>
                    <a:pt x="358" y="258"/>
                  </a:lnTo>
                  <a:lnTo>
                    <a:pt x="352" y="260"/>
                  </a:lnTo>
                  <a:lnTo>
                    <a:pt x="347" y="260"/>
                  </a:lnTo>
                  <a:lnTo>
                    <a:pt x="341" y="258"/>
                  </a:lnTo>
                  <a:lnTo>
                    <a:pt x="338" y="252"/>
                  </a:lnTo>
                  <a:lnTo>
                    <a:pt x="267" y="131"/>
                  </a:lnTo>
                  <a:lnTo>
                    <a:pt x="264" y="127"/>
                  </a:lnTo>
                  <a:lnTo>
                    <a:pt x="260" y="125"/>
                  </a:lnTo>
                  <a:lnTo>
                    <a:pt x="255" y="123"/>
                  </a:lnTo>
                  <a:lnTo>
                    <a:pt x="249" y="123"/>
                  </a:lnTo>
                  <a:lnTo>
                    <a:pt x="245" y="127"/>
                  </a:lnTo>
                  <a:lnTo>
                    <a:pt x="242" y="129"/>
                  </a:lnTo>
                  <a:lnTo>
                    <a:pt x="238" y="134"/>
                  </a:lnTo>
                  <a:lnTo>
                    <a:pt x="238" y="140"/>
                  </a:lnTo>
                  <a:lnTo>
                    <a:pt x="238" y="592"/>
                  </a:lnTo>
                  <a:lnTo>
                    <a:pt x="236" y="597"/>
                  </a:lnTo>
                  <a:lnTo>
                    <a:pt x="234" y="601"/>
                  </a:lnTo>
                  <a:lnTo>
                    <a:pt x="229" y="604"/>
                  </a:lnTo>
                  <a:lnTo>
                    <a:pt x="223" y="606"/>
                  </a:lnTo>
                  <a:lnTo>
                    <a:pt x="218" y="604"/>
                  </a:lnTo>
                  <a:lnTo>
                    <a:pt x="214" y="603"/>
                  </a:lnTo>
                  <a:lnTo>
                    <a:pt x="210" y="597"/>
                  </a:lnTo>
                  <a:lnTo>
                    <a:pt x="208" y="593"/>
                  </a:lnTo>
                  <a:lnTo>
                    <a:pt x="186" y="326"/>
                  </a:lnTo>
                  <a:lnTo>
                    <a:pt x="186" y="326"/>
                  </a:lnTo>
                  <a:lnTo>
                    <a:pt x="185" y="324"/>
                  </a:lnTo>
                  <a:lnTo>
                    <a:pt x="185" y="317"/>
                  </a:lnTo>
                  <a:lnTo>
                    <a:pt x="181" y="311"/>
                  </a:lnTo>
                  <a:lnTo>
                    <a:pt x="175" y="308"/>
                  </a:lnTo>
                  <a:lnTo>
                    <a:pt x="168" y="304"/>
                  </a:lnTo>
                  <a:lnTo>
                    <a:pt x="162" y="304"/>
                  </a:lnTo>
                  <a:lnTo>
                    <a:pt x="155" y="304"/>
                  </a:lnTo>
                  <a:lnTo>
                    <a:pt x="148" y="308"/>
                  </a:lnTo>
                  <a:lnTo>
                    <a:pt x="144" y="311"/>
                  </a:lnTo>
                  <a:lnTo>
                    <a:pt x="140" y="319"/>
                  </a:lnTo>
                  <a:lnTo>
                    <a:pt x="138" y="326"/>
                  </a:lnTo>
                  <a:lnTo>
                    <a:pt x="114" y="593"/>
                  </a:lnTo>
                  <a:lnTo>
                    <a:pt x="113" y="597"/>
                  </a:lnTo>
                  <a:lnTo>
                    <a:pt x="111" y="603"/>
                  </a:lnTo>
                  <a:lnTo>
                    <a:pt x="105" y="604"/>
                  </a:lnTo>
                  <a:lnTo>
                    <a:pt x="100" y="606"/>
                  </a:lnTo>
                  <a:lnTo>
                    <a:pt x="94" y="604"/>
                  </a:lnTo>
                  <a:lnTo>
                    <a:pt x="90" y="601"/>
                  </a:lnTo>
                  <a:lnTo>
                    <a:pt x="87" y="597"/>
                  </a:lnTo>
                  <a:lnTo>
                    <a:pt x="85" y="592"/>
                  </a:lnTo>
                  <a:lnTo>
                    <a:pt x="85" y="140"/>
                  </a:lnTo>
                  <a:lnTo>
                    <a:pt x="85" y="132"/>
                  </a:lnTo>
                  <a:lnTo>
                    <a:pt x="81" y="129"/>
                  </a:lnTo>
                  <a:lnTo>
                    <a:pt x="76" y="125"/>
                  </a:lnTo>
                  <a:lnTo>
                    <a:pt x="70" y="123"/>
                  </a:lnTo>
                  <a:lnTo>
                    <a:pt x="63" y="125"/>
                  </a:lnTo>
                  <a:lnTo>
                    <a:pt x="59" y="129"/>
                  </a:lnTo>
                  <a:lnTo>
                    <a:pt x="55" y="132"/>
                  </a:lnTo>
                  <a:lnTo>
                    <a:pt x="54" y="140"/>
                  </a:lnTo>
                  <a:lnTo>
                    <a:pt x="54" y="592"/>
                  </a:lnTo>
                  <a:lnTo>
                    <a:pt x="57" y="610"/>
                  </a:lnTo>
                  <a:lnTo>
                    <a:pt x="67" y="625"/>
                  </a:lnTo>
                  <a:lnTo>
                    <a:pt x="81" y="634"/>
                  </a:lnTo>
                  <a:lnTo>
                    <a:pt x="100" y="638"/>
                  </a:lnTo>
                  <a:lnTo>
                    <a:pt x="118" y="634"/>
                  </a:lnTo>
                  <a:lnTo>
                    <a:pt x="131" y="627"/>
                  </a:lnTo>
                  <a:lnTo>
                    <a:pt x="142" y="612"/>
                  </a:lnTo>
                  <a:lnTo>
                    <a:pt x="148" y="595"/>
                  </a:lnTo>
                  <a:lnTo>
                    <a:pt x="162" y="424"/>
                  </a:lnTo>
                  <a:lnTo>
                    <a:pt x="177" y="595"/>
                  </a:lnTo>
                  <a:lnTo>
                    <a:pt x="181" y="612"/>
                  </a:lnTo>
                  <a:lnTo>
                    <a:pt x="192" y="627"/>
                  </a:lnTo>
                  <a:lnTo>
                    <a:pt x="207" y="634"/>
                  </a:lnTo>
                  <a:lnTo>
                    <a:pt x="223" y="638"/>
                  </a:lnTo>
                  <a:lnTo>
                    <a:pt x="242" y="634"/>
                  </a:lnTo>
                  <a:lnTo>
                    <a:pt x="256" y="625"/>
                  </a:lnTo>
                  <a:lnTo>
                    <a:pt x="266" y="610"/>
                  </a:lnTo>
                  <a:lnTo>
                    <a:pt x="269" y="592"/>
                  </a:lnTo>
                  <a:lnTo>
                    <a:pt x="269" y="199"/>
                  </a:lnTo>
                  <a:lnTo>
                    <a:pt x="310" y="269"/>
                  </a:lnTo>
                  <a:lnTo>
                    <a:pt x="315" y="276"/>
                  </a:lnTo>
                  <a:lnTo>
                    <a:pt x="323" y="284"/>
                  </a:lnTo>
                  <a:lnTo>
                    <a:pt x="330" y="287"/>
                  </a:lnTo>
                  <a:lnTo>
                    <a:pt x="339" y="291"/>
                  </a:lnTo>
                  <a:lnTo>
                    <a:pt x="358" y="293"/>
                  </a:lnTo>
                  <a:lnTo>
                    <a:pt x="374" y="285"/>
                  </a:lnTo>
                  <a:lnTo>
                    <a:pt x="382" y="280"/>
                  </a:lnTo>
                  <a:lnTo>
                    <a:pt x="387" y="274"/>
                  </a:lnTo>
                  <a:lnTo>
                    <a:pt x="393" y="267"/>
                  </a:lnTo>
                  <a:lnTo>
                    <a:pt x="397" y="258"/>
                  </a:lnTo>
                  <a:lnTo>
                    <a:pt x="397" y="239"/>
                  </a:lnTo>
                  <a:lnTo>
                    <a:pt x="391" y="223"/>
                  </a:lnTo>
                  <a:lnTo>
                    <a:pt x="284" y="35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71" name="Freeform 8813"/>
            <p:cNvSpPr>
              <a:spLocks noEditPoints="1"/>
            </p:cNvSpPr>
            <p:nvPr/>
          </p:nvSpPr>
          <p:spPr bwMode="auto">
            <a:xfrm>
              <a:off x="9271557" y="3643514"/>
              <a:ext cx="69603" cy="69603"/>
            </a:xfrm>
            <a:custGeom>
              <a:avLst/>
              <a:gdLst>
                <a:gd name="T0" fmla="*/ 85 w 172"/>
                <a:gd name="T1" fmla="*/ 170 h 170"/>
                <a:gd name="T2" fmla="*/ 113 w 172"/>
                <a:gd name="T3" fmla="*/ 166 h 170"/>
                <a:gd name="T4" fmla="*/ 137 w 172"/>
                <a:gd name="T5" fmla="*/ 153 h 170"/>
                <a:gd name="T6" fmla="*/ 155 w 172"/>
                <a:gd name="T7" fmla="*/ 135 h 170"/>
                <a:gd name="T8" fmla="*/ 166 w 172"/>
                <a:gd name="T9" fmla="*/ 113 h 170"/>
                <a:gd name="T10" fmla="*/ 172 w 172"/>
                <a:gd name="T11" fmla="*/ 85 h 170"/>
                <a:gd name="T12" fmla="*/ 166 w 172"/>
                <a:gd name="T13" fmla="*/ 59 h 170"/>
                <a:gd name="T14" fmla="*/ 155 w 172"/>
                <a:gd name="T15" fmla="*/ 35 h 170"/>
                <a:gd name="T16" fmla="*/ 137 w 172"/>
                <a:gd name="T17" fmla="*/ 17 h 170"/>
                <a:gd name="T18" fmla="*/ 113 w 172"/>
                <a:gd name="T19" fmla="*/ 4 h 170"/>
                <a:gd name="T20" fmla="*/ 85 w 172"/>
                <a:gd name="T21" fmla="*/ 0 h 170"/>
                <a:gd name="T22" fmla="*/ 59 w 172"/>
                <a:gd name="T23" fmla="*/ 4 h 170"/>
                <a:gd name="T24" fmla="*/ 35 w 172"/>
                <a:gd name="T25" fmla="*/ 17 h 170"/>
                <a:gd name="T26" fmla="*/ 17 w 172"/>
                <a:gd name="T27" fmla="*/ 35 h 170"/>
                <a:gd name="T28" fmla="*/ 6 w 172"/>
                <a:gd name="T29" fmla="*/ 59 h 170"/>
                <a:gd name="T30" fmla="*/ 0 w 172"/>
                <a:gd name="T31" fmla="*/ 85 h 170"/>
                <a:gd name="T32" fmla="*/ 6 w 172"/>
                <a:gd name="T33" fmla="*/ 113 h 170"/>
                <a:gd name="T34" fmla="*/ 17 w 172"/>
                <a:gd name="T35" fmla="*/ 135 h 170"/>
                <a:gd name="T36" fmla="*/ 35 w 172"/>
                <a:gd name="T37" fmla="*/ 153 h 170"/>
                <a:gd name="T38" fmla="*/ 59 w 172"/>
                <a:gd name="T39" fmla="*/ 166 h 170"/>
                <a:gd name="T40" fmla="*/ 85 w 172"/>
                <a:gd name="T41" fmla="*/ 170 h 170"/>
                <a:gd name="T42" fmla="*/ 85 w 172"/>
                <a:gd name="T43" fmla="*/ 32 h 170"/>
                <a:gd name="T44" fmla="*/ 107 w 172"/>
                <a:gd name="T45" fmla="*/ 37 h 170"/>
                <a:gd name="T46" fmla="*/ 124 w 172"/>
                <a:gd name="T47" fmla="*/ 48 h 170"/>
                <a:gd name="T48" fmla="*/ 135 w 172"/>
                <a:gd name="T49" fmla="*/ 65 h 170"/>
                <a:gd name="T50" fmla="*/ 139 w 172"/>
                <a:gd name="T51" fmla="*/ 85 h 170"/>
                <a:gd name="T52" fmla="*/ 135 w 172"/>
                <a:gd name="T53" fmla="*/ 106 h 170"/>
                <a:gd name="T54" fmla="*/ 124 w 172"/>
                <a:gd name="T55" fmla="*/ 124 h 170"/>
                <a:gd name="T56" fmla="*/ 107 w 172"/>
                <a:gd name="T57" fmla="*/ 135 h 170"/>
                <a:gd name="T58" fmla="*/ 85 w 172"/>
                <a:gd name="T59" fmla="*/ 139 h 170"/>
                <a:gd name="T60" fmla="*/ 65 w 172"/>
                <a:gd name="T61" fmla="*/ 135 h 170"/>
                <a:gd name="T62" fmla="*/ 48 w 172"/>
                <a:gd name="T63" fmla="*/ 124 h 170"/>
                <a:gd name="T64" fmla="*/ 37 w 172"/>
                <a:gd name="T65" fmla="*/ 106 h 170"/>
                <a:gd name="T66" fmla="*/ 34 w 172"/>
                <a:gd name="T67" fmla="*/ 85 h 170"/>
                <a:gd name="T68" fmla="*/ 37 w 172"/>
                <a:gd name="T69" fmla="*/ 65 h 170"/>
                <a:gd name="T70" fmla="*/ 48 w 172"/>
                <a:gd name="T71" fmla="*/ 48 h 170"/>
                <a:gd name="T72" fmla="*/ 65 w 172"/>
                <a:gd name="T73" fmla="*/ 37 h 170"/>
                <a:gd name="T74" fmla="*/ 85 w 172"/>
                <a:gd name="T75" fmla="*/ 3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2" h="170">
                  <a:moveTo>
                    <a:pt x="85" y="170"/>
                  </a:moveTo>
                  <a:lnTo>
                    <a:pt x="113" y="166"/>
                  </a:lnTo>
                  <a:lnTo>
                    <a:pt x="137" y="153"/>
                  </a:lnTo>
                  <a:lnTo>
                    <a:pt x="155" y="135"/>
                  </a:lnTo>
                  <a:lnTo>
                    <a:pt x="166" y="113"/>
                  </a:lnTo>
                  <a:lnTo>
                    <a:pt x="172" y="85"/>
                  </a:lnTo>
                  <a:lnTo>
                    <a:pt x="166" y="59"/>
                  </a:lnTo>
                  <a:lnTo>
                    <a:pt x="155" y="35"/>
                  </a:lnTo>
                  <a:lnTo>
                    <a:pt x="137" y="17"/>
                  </a:lnTo>
                  <a:lnTo>
                    <a:pt x="113" y="4"/>
                  </a:lnTo>
                  <a:lnTo>
                    <a:pt x="85" y="0"/>
                  </a:lnTo>
                  <a:lnTo>
                    <a:pt x="59" y="4"/>
                  </a:lnTo>
                  <a:lnTo>
                    <a:pt x="35" y="17"/>
                  </a:lnTo>
                  <a:lnTo>
                    <a:pt x="17" y="35"/>
                  </a:lnTo>
                  <a:lnTo>
                    <a:pt x="6" y="59"/>
                  </a:lnTo>
                  <a:lnTo>
                    <a:pt x="0" y="85"/>
                  </a:lnTo>
                  <a:lnTo>
                    <a:pt x="6" y="113"/>
                  </a:lnTo>
                  <a:lnTo>
                    <a:pt x="17" y="135"/>
                  </a:lnTo>
                  <a:lnTo>
                    <a:pt x="35" y="153"/>
                  </a:lnTo>
                  <a:lnTo>
                    <a:pt x="59" y="166"/>
                  </a:lnTo>
                  <a:lnTo>
                    <a:pt x="85" y="170"/>
                  </a:lnTo>
                  <a:close/>
                  <a:moveTo>
                    <a:pt x="85" y="32"/>
                  </a:moveTo>
                  <a:lnTo>
                    <a:pt x="107" y="37"/>
                  </a:lnTo>
                  <a:lnTo>
                    <a:pt x="124" y="48"/>
                  </a:lnTo>
                  <a:lnTo>
                    <a:pt x="135" y="65"/>
                  </a:lnTo>
                  <a:lnTo>
                    <a:pt x="139" y="85"/>
                  </a:lnTo>
                  <a:lnTo>
                    <a:pt x="135" y="106"/>
                  </a:lnTo>
                  <a:lnTo>
                    <a:pt x="124" y="124"/>
                  </a:lnTo>
                  <a:lnTo>
                    <a:pt x="107" y="135"/>
                  </a:lnTo>
                  <a:lnTo>
                    <a:pt x="85" y="139"/>
                  </a:lnTo>
                  <a:lnTo>
                    <a:pt x="65" y="135"/>
                  </a:lnTo>
                  <a:lnTo>
                    <a:pt x="48" y="124"/>
                  </a:lnTo>
                  <a:lnTo>
                    <a:pt x="37" y="106"/>
                  </a:lnTo>
                  <a:lnTo>
                    <a:pt x="34" y="85"/>
                  </a:lnTo>
                  <a:lnTo>
                    <a:pt x="37" y="65"/>
                  </a:lnTo>
                  <a:lnTo>
                    <a:pt x="48" y="48"/>
                  </a:lnTo>
                  <a:lnTo>
                    <a:pt x="65" y="37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72" name="Freeform 8814"/>
            <p:cNvSpPr>
              <a:spLocks/>
            </p:cNvSpPr>
            <p:nvPr/>
          </p:nvSpPr>
          <p:spPr bwMode="auto">
            <a:xfrm>
              <a:off x="9240440" y="3709842"/>
              <a:ext cx="162135" cy="261218"/>
            </a:xfrm>
            <a:custGeom>
              <a:avLst/>
              <a:gdLst>
                <a:gd name="T0" fmla="*/ 267 w 396"/>
                <a:gd name="T1" fmla="*/ 16 h 638"/>
                <a:gd name="T2" fmla="*/ 217 w 396"/>
                <a:gd name="T3" fmla="*/ 2 h 638"/>
                <a:gd name="T4" fmla="*/ 160 w 396"/>
                <a:gd name="T5" fmla="*/ 85 h 638"/>
                <a:gd name="T6" fmla="*/ 105 w 396"/>
                <a:gd name="T7" fmla="*/ 2 h 638"/>
                <a:gd name="T8" fmla="*/ 55 w 396"/>
                <a:gd name="T9" fmla="*/ 16 h 638"/>
                <a:gd name="T10" fmla="*/ 0 w 396"/>
                <a:gd name="T11" fmla="*/ 105 h 638"/>
                <a:gd name="T12" fmla="*/ 3 w 396"/>
                <a:gd name="T13" fmla="*/ 120 h 638"/>
                <a:gd name="T14" fmla="*/ 16 w 396"/>
                <a:gd name="T15" fmla="*/ 125 h 638"/>
                <a:gd name="T16" fmla="*/ 29 w 396"/>
                <a:gd name="T17" fmla="*/ 116 h 638"/>
                <a:gd name="T18" fmla="*/ 77 w 396"/>
                <a:gd name="T19" fmla="*/ 40 h 638"/>
                <a:gd name="T20" fmla="*/ 147 w 396"/>
                <a:gd name="T21" fmla="*/ 123 h 638"/>
                <a:gd name="T22" fmla="*/ 160 w 396"/>
                <a:gd name="T23" fmla="*/ 129 h 638"/>
                <a:gd name="T24" fmla="*/ 175 w 396"/>
                <a:gd name="T25" fmla="*/ 123 h 638"/>
                <a:gd name="T26" fmla="*/ 245 w 396"/>
                <a:gd name="T27" fmla="*/ 40 h 638"/>
                <a:gd name="T28" fmla="*/ 363 w 396"/>
                <a:gd name="T29" fmla="*/ 238 h 638"/>
                <a:gd name="T30" fmla="*/ 361 w 396"/>
                <a:gd name="T31" fmla="*/ 254 h 638"/>
                <a:gd name="T32" fmla="*/ 346 w 396"/>
                <a:gd name="T33" fmla="*/ 260 h 638"/>
                <a:gd name="T34" fmla="*/ 267 w 396"/>
                <a:gd name="T35" fmla="*/ 131 h 638"/>
                <a:gd name="T36" fmla="*/ 254 w 396"/>
                <a:gd name="T37" fmla="*/ 123 h 638"/>
                <a:gd name="T38" fmla="*/ 241 w 396"/>
                <a:gd name="T39" fmla="*/ 129 h 638"/>
                <a:gd name="T40" fmla="*/ 238 w 396"/>
                <a:gd name="T41" fmla="*/ 592 h 638"/>
                <a:gd name="T42" fmla="*/ 228 w 396"/>
                <a:gd name="T43" fmla="*/ 604 h 638"/>
                <a:gd name="T44" fmla="*/ 212 w 396"/>
                <a:gd name="T45" fmla="*/ 603 h 638"/>
                <a:gd name="T46" fmla="*/ 184 w 396"/>
                <a:gd name="T47" fmla="*/ 326 h 638"/>
                <a:gd name="T48" fmla="*/ 182 w 396"/>
                <a:gd name="T49" fmla="*/ 317 h 638"/>
                <a:gd name="T50" fmla="*/ 168 w 396"/>
                <a:gd name="T51" fmla="*/ 304 h 638"/>
                <a:gd name="T52" fmla="*/ 147 w 396"/>
                <a:gd name="T53" fmla="*/ 308 h 638"/>
                <a:gd name="T54" fmla="*/ 138 w 396"/>
                <a:gd name="T55" fmla="*/ 326 h 638"/>
                <a:gd name="T56" fmla="*/ 109 w 396"/>
                <a:gd name="T57" fmla="*/ 603 h 638"/>
                <a:gd name="T58" fmla="*/ 94 w 396"/>
                <a:gd name="T59" fmla="*/ 604 h 638"/>
                <a:gd name="T60" fmla="*/ 85 w 396"/>
                <a:gd name="T61" fmla="*/ 592 h 638"/>
                <a:gd name="T62" fmla="*/ 81 w 396"/>
                <a:gd name="T63" fmla="*/ 129 h 638"/>
                <a:gd name="T64" fmla="*/ 62 w 396"/>
                <a:gd name="T65" fmla="*/ 125 h 638"/>
                <a:gd name="T66" fmla="*/ 53 w 396"/>
                <a:gd name="T67" fmla="*/ 140 h 638"/>
                <a:gd name="T68" fmla="*/ 66 w 396"/>
                <a:gd name="T69" fmla="*/ 625 h 638"/>
                <a:gd name="T70" fmla="*/ 116 w 396"/>
                <a:gd name="T71" fmla="*/ 634 h 638"/>
                <a:gd name="T72" fmla="*/ 145 w 396"/>
                <a:gd name="T73" fmla="*/ 595 h 638"/>
                <a:gd name="T74" fmla="*/ 180 w 396"/>
                <a:gd name="T75" fmla="*/ 612 h 638"/>
                <a:gd name="T76" fmla="*/ 223 w 396"/>
                <a:gd name="T77" fmla="*/ 638 h 638"/>
                <a:gd name="T78" fmla="*/ 265 w 396"/>
                <a:gd name="T79" fmla="*/ 610 h 638"/>
                <a:gd name="T80" fmla="*/ 310 w 396"/>
                <a:gd name="T81" fmla="*/ 269 h 638"/>
                <a:gd name="T82" fmla="*/ 330 w 396"/>
                <a:gd name="T83" fmla="*/ 287 h 638"/>
                <a:gd name="T84" fmla="*/ 374 w 396"/>
                <a:gd name="T85" fmla="*/ 285 h 638"/>
                <a:gd name="T86" fmla="*/ 392 w 396"/>
                <a:gd name="T87" fmla="*/ 267 h 638"/>
                <a:gd name="T88" fmla="*/ 391 w 396"/>
                <a:gd name="T89" fmla="*/ 223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6" h="638">
                  <a:moveTo>
                    <a:pt x="391" y="223"/>
                  </a:moveTo>
                  <a:lnTo>
                    <a:pt x="282" y="35"/>
                  </a:lnTo>
                  <a:lnTo>
                    <a:pt x="267" y="16"/>
                  </a:lnTo>
                  <a:lnTo>
                    <a:pt x="247" y="5"/>
                  </a:lnTo>
                  <a:lnTo>
                    <a:pt x="223" y="0"/>
                  </a:lnTo>
                  <a:lnTo>
                    <a:pt x="217" y="2"/>
                  </a:lnTo>
                  <a:lnTo>
                    <a:pt x="212" y="3"/>
                  </a:lnTo>
                  <a:lnTo>
                    <a:pt x="208" y="7"/>
                  </a:lnTo>
                  <a:lnTo>
                    <a:pt x="160" y="85"/>
                  </a:lnTo>
                  <a:lnTo>
                    <a:pt x="112" y="7"/>
                  </a:lnTo>
                  <a:lnTo>
                    <a:pt x="109" y="3"/>
                  </a:lnTo>
                  <a:lnTo>
                    <a:pt x="105" y="2"/>
                  </a:lnTo>
                  <a:lnTo>
                    <a:pt x="99" y="0"/>
                  </a:lnTo>
                  <a:lnTo>
                    <a:pt x="75" y="5"/>
                  </a:lnTo>
                  <a:lnTo>
                    <a:pt x="55" y="16"/>
                  </a:lnTo>
                  <a:lnTo>
                    <a:pt x="40" y="35"/>
                  </a:lnTo>
                  <a:lnTo>
                    <a:pt x="2" y="101"/>
                  </a:lnTo>
                  <a:lnTo>
                    <a:pt x="0" y="105"/>
                  </a:lnTo>
                  <a:lnTo>
                    <a:pt x="0" y="110"/>
                  </a:lnTo>
                  <a:lnTo>
                    <a:pt x="2" y="116"/>
                  </a:lnTo>
                  <a:lnTo>
                    <a:pt x="3" y="120"/>
                  </a:lnTo>
                  <a:lnTo>
                    <a:pt x="7" y="123"/>
                  </a:lnTo>
                  <a:lnTo>
                    <a:pt x="13" y="125"/>
                  </a:lnTo>
                  <a:lnTo>
                    <a:pt x="16" y="125"/>
                  </a:lnTo>
                  <a:lnTo>
                    <a:pt x="22" y="123"/>
                  </a:lnTo>
                  <a:lnTo>
                    <a:pt x="26" y="121"/>
                  </a:lnTo>
                  <a:lnTo>
                    <a:pt x="29" y="116"/>
                  </a:lnTo>
                  <a:lnTo>
                    <a:pt x="68" y="51"/>
                  </a:lnTo>
                  <a:lnTo>
                    <a:pt x="72" y="44"/>
                  </a:lnTo>
                  <a:lnTo>
                    <a:pt x="77" y="40"/>
                  </a:lnTo>
                  <a:lnTo>
                    <a:pt x="85" y="37"/>
                  </a:lnTo>
                  <a:lnTo>
                    <a:pt x="92" y="33"/>
                  </a:lnTo>
                  <a:lnTo>
                    <a:pt x="147" y="123"/>
                  </a:lnTo>
                  <a:lnTo>
                    <a:pt x="151" y="127"/>
                  </a:lnTo>
                  <a:lnTo>
                    <a:pt x="157" y="129"/>
                  </a:lnTo>
                  <a:lnTo>
                    <a:pt x="160" y="129"/>
                  </a:lnTo>
                  <a:lnTo>
                    <a:pt x="166" y="129"/>
                  </a:lnTo>
                  <a:lnTo>
                    <a:pt x="171" y="127"/>
                  </a:lnTo>
                  <a:lnTo>
                    <a:pt x="175" y="123"/>
                  </a:lnTo>
                  <a:lnTo>
                    <a:pt x="230" y="33"/>
                  </a:lnTo>
                  <a:lnTo>
                    <a:pt x="238" y="37"/>
                  </a:lnTo>
                  <a:lnTo>
                    <a:pt x="245" y="40"/>
                  </a:lnTo>
                  <a:lnTo>
                    <a:pt x="251" y="44"/>
                  </a:lnTo>
                  <a:lnTo>
                    <a:pt x="254" y="51"/>
                  </a:lnTo>
                  <a:lnTo>
                    <a:pt x="363" y="238"/>
                  </a:lnTo>
                  <a:lnTo>
                    <a:pt x="365" y="243"/>
                  </a:lnTo>
                  <a:lnTo>
                    <a:pt x="365" y="250"/>
                  </a:lnTo>
                  <a:lnTo>
                    <a:pt x="361" y="254"/>
                  </a:lnTo>
                  <a:lnTo>
                    <a:pt x="357" y="258"/>
                  </a:lnTo>
                  <a:lnTo>
                    <a:pt x="352" y="260"/>
                  </a:lnTo>
                  <a:lnTo>
                    <a:pt x="346" y="260"/>
                  </a:lnTo>
                  <a:lnTo>
                    <a:pt x="341" y="258"/>
                  </a:lnTo>
                  <a:lnTo>
                    <a:pt x="337" y="252"/>
                  </a:lnTo>
                  <a:lnTo>
                    <a:pt x="267" y="131"/>
                  </a:lnTo>
                  <a:lnTo>
                    <a:pt x="263" y="127"/>
                  </a:lnTo>
                  <a:lnTo>
                    <a:pt x="260" y="125"/>
                  </a:lnTo>
                  <a:lnTo>
                    <a:pt x="254" y="123"/>
                  </a:lnTo>
                  <a:lnTo>
                    <a:pt x="249" y="123"/>
                  </a:lnTo>
                  <a:lnTo>
                    <a:pt x="245" y="127"/>
                  </a:lnTo>
                  <a:lnTo>
                    <a:pt x="241" y="129"/>
                  </a:lnTo>
                  <a:lnTo>
                    <a:pt x="238" y="134"/>
                  </a:lnTo>
                  <a:lnTo>
                    <a:pt x="238" y="140"/>
                  </a:lnTo>
                  <a:lnTo>
                    <a:pt x="238" y="592"/>
                  </a:lnTo>
                  <a:lnTo>
                    <a:pt x="236" y="597"/>
                  </a:lnTo>
                  <a:lnTo>
                    <a:pt x="232" y="601"/>
                  </a:lnTo>
                  <a:lnTo>
                    <a:pt x="228" y="604"/>
                  </a:lnTo>
                  <a:lnTo>
                    <a:pt x="223" y="606"/>
                  </a:lnTo>
                  <a:lnTo>
                    <a:pt x="217" y="604"/>
                  </a:lnTo>
                  <a:lnTo>
                    <a:pt x="212" y="603"/>
                  </a:lnTo>
                  <a:lnTo>
                    <a:pt x="210" y="597"/>
                  </a:lnTo>
                  <a:lnTo>
                    <a:pt x="208" y="593"/>
                  </a:lnTo>
                  <a:lnTo>
                    <a:pt x="184" y="326"/>
                  </a:lnTo>
                  <a:lnTo>
                    <a:pt x="184" y="326"/>
                  </a:lnTo>
                  <a:lnTo>
                    <a:pt x="184" y="324"/>
                  </a:lnTo>
                  <a:lnTo>
                    <a:pt x="182" y="317"/>
                  </a:lnTo>
                  <a:lnTo>
                    <a:pt x="179" y="311"/>
                  </a:lnTo>
                  <a:lnTo>
                    <a:pt x="175" y="308"/>
                  </a:lnTo>
                  <a:lnTo>
                    <a:pt x="168" y="304"/>
                  </a:lnTo>
                  <a:lnTo>
                    <a:pt x="160" y="304"/>
                  </a:lnTo>
                  <a:lnTo>
                    <a:pt x="155" y="304"/>
                  </a:lnTo>
                  <a:lnTo>
                    <a:pt x="147" y="308"/>
                  </a:lnTo>
                  <a:lnTo>
                    <a:pt x="142" y="311"/>
                  </a:lnTo>
                  <a:lnTo>
                    <a:pt x="140" y="319"/>
                  </a:lnTo>
                  <a:lnTo>
                    <a:pt x="138" y="326"/>
                  </a:lnTo>
                  <a:lnTo>
                    <a:pt x="114" y="593"/>
                  </a:lnTo>
                  <a:lnTo>
                    <a:pt x="112" y="597"/>
                  </a:lnTo>
                  <a:lnTo>
                    <a:pt x="109" y="603"/>
                  </a:lnTo>
                  <a:lnTo>
                    <a:pt x="105" y="604"/>
                  </a:lnTo>
                  <a:lnTo>
                    <a:pt x="99" y="606"/>
                  </a:lnTo>
                  <a:lnTo>
                    <a:pt x="94" y="604"/>
                  </a:lnTo>
                  <a:lnTo>
                    <a:pt x="88" y="601"/>
                  </a:lnTo>
                  <a:lnTo>
                    <a:pt x="86" y="597"/>
                  </a:lnTo>
                  <a:lnTo>
                    <a:pt x="85" y="592"/>
                  </a:lnTo>
                  <a:lnTo>
                    <a:pt x="85" y="140"/>
                  </a:lnTo>
                  <a:lnTo>
                    <a:pt x="83" y="132"/>
                  </a:lnTo>
                  <a:lnTo>
                    <a:pt x="81" y="129"/>
                  </a:lnTo>
                  <a:lnTo>
                    <a:pt x="75" y="125"/>
                  </a:lnTo>
                  <a:lnTo>
                    <a:pt x="68" y="123"/>
                  </a:lnTo>
                  <a:lnTo>
                    <a:pt x="62" y="125"/>
                  </a:lnTo>
                  <a:lnTo>
                    <a:pt x="57" y="129"/>
                  </a:lnTo>
                  <a:lnTo>
                    <a:pt x="53" y="132"/>
                  </a:lnTo>
                  <a:lnTo>
                    <a:pt x="53" y="140"/>
                  </a:lnTo>
                  <a:lnTo>
                    <a:pt x="53" y="592"/>
                  </a:lnTo>
                  <a:lnTo>
                    <a:pt x="57" y="610"/>
                  </a:lnTo>
                  <a:lnTo>
                    <a:pt x="66" y="625"/>
                  </a:lnTo>
                  <a:lnTo>
                    <a:pt x="81" y="634"/>
                  </a:lnTo>
                  <a:lnTo>
                    <a:pt x="99" y="638"/>
                  </a:lnTo>
                  <a:lnTo>
                    <a:pt x="116" y="634"/>
                  </a:lnTo>
                  <a:lnTo>
                    <a:pt x="131" y="627"/>
                  </a:lnTo>
                  <a:lnTo>
                    <a:pt x="142" y="612"/>
                  </a:lnTo>
                  <a:lnTo>
                    <a:pt x="145" y="595"/>
                  </a:lnTo>
                  <a:lnTo>
                    <a:pt x="160" y="424"/>
                  </a:lnTo>
                  <a:lnTo>
                    <a:pt x="177" y="595"/>
                  </a:lnTo>
                  <a:lnTo>
                    <a:pt x="180" y="612"/>
                  </a:lnTo>
                  <a:lnTo>
                    <a:pt x="192" y="627"/>
                  </a:lnTo>
                  <a:lnTo>
                    <a:pt x="204" y="634"/>
                  </a:lnTo>
                  <a:lnTo>
                    <a:pt x="223" y="638"/>
                  </a:lnTo>
                  <a:lnTo>
                    <a:pt x="241" y="634"/>
                  </a:lnTo>
                  <a:lnTo>
                    <a:pt x="256" y="625"/>
                  </a:lnTo>
                  <a:lnTo>
                    <a:pt x="265" y="610"/>
                  </a:lnTo>
                  <a:lnTo>
                    <a:pt x="269" y="592"/>
                  </a:lnTo>
                  <a:lnTo>
                    <a:pt x="269" y="199"/>
                  </a:lnTo>
                  <a:lnTo>
                    <a:pt x="310" y="269"/>
                  </a:lnTo>
                  <a:lnTo>
                    <a:pt x="315" y="276"/>
                  </a:lnTo>
                  <a:lnTo>
                    <a:pt x="322" y="284"/>
                  </a:lnTo>
                  <a:lnTo>
                    <a:pt x="330" y="287"/>
                  </a:lnTo>
                  <a:lnTo>
                    <a:pt x="337" y="291"/>
                  </a:lnTo>
                  <a:lnTo>
                    <a:pt x="356" y="293"/>
                  </a:lnTo>
                  <a:lnTo>
                    <a:pt x="374" y="285"/>
                  </a:lnTo>
                  <a:lnTo>
                    <a:pt x="381" y="280"/>
                  </a:lnTo>
                  <a:lnTo>
                    <a:pt x="387" y="274"/>
                  </a:lnTo>
                  <a:lnTo>
                    <a:pt x="392" y="267"/>
                  </a:lnTo>
                  <a:lnTo>
                    <a:pt x="396" y="258"/>
                  </a:lnTo>
                  <a:lnTo>
                    <a:pt x="396" y="239"/>
                  </a:lnTo>
                  <a:lnTo>
                    <a:pt x="391" y="223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</p:grpSp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22" y="6239324"/>
            <a:ext cx="5760732" cy="374905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8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32"/>
          <p:cNvSpPr/>
          <p:nvPr/>
        </p:nvSpPr>
        <p:spPr>
          <a:xfrm>
            <a:off x="481656" y="647988"/>
            <a:ext cx="1003394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2400" b="1" dirty="0" smtClean="0">
              <a:solidFill>
                <a:schemeClr val="tx2"/>
              </a:solidFill>
              <a:cs typeface="Arial"/>
              <a:sym typeface="Wingdings" panose="05000000000000000000" pitchFamily="2" charset="2"/>
            </a:endParaRPr>
          </a:p>
          <a:p>
            <a:pPr lvl="0"/>
            <a: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  <a:t>Cele finansowania</a:t>
            </a:r>
            <a:b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</a:br>
            <a:endParaRPr lang="pl-PL" sz="1400" b="1" dirty="0">
              <a:cs typeface="Arial"/>
              <a:sym typeface="Wingdings" panose="05000000000000000000" pitchFamily="2" charset="2"/>
            </a:endParaRPr>
          </a:p>
        </p:txBody>
      </p:sp>
      <p:grpSp>
        <p:nvGrpSpPr>
          <p:cNvPr id="21" name="Grupa 20"/>
          <p:cNvGrpSpPr/>
          <p:nvPr/>
        </p:nvGrpSpPr>
        <p:grpSpPr>
          <a:xfrm>
            <a:off x="201905" y="1578555"/>
            <a:ext cx="11656112" cy="4626194"/>
            <a:chOff x="438084" y="2318549"/>
            <a:chExt cx="10563520" cy="3886203"/>
          </a:xfrm>
        </p:grpSpPr>
        <p:sp>
          <p:nvSpPr>
            <p:cNvPr id="4" name="Prostokąt 3"/>
            <p:cNvSpPr/>
            <p:nvPr/>
          </p:nvSpPr>
          <p:spPr>
            <a:xfrm>
              <a:off x="481655" y="2318549"/>
              <a:ext cx="10519949" cy="17183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3600" dirty="0" smtClean="0">
                  <a:solidFill>
                    <a:schemeClr val="bg1"/>
                  </a:solidFill>
                </a:rPr>
                <a:t>Pożyczka dla Start-</a:t>
              </a:r>
              <a:r>
                <a:rPr lang="pl-PL" sz="3600" dirty="0" err="1" smtClean="0">
                  <a:solidFill>
                    <a:schemeClr val="bg1"/>
                  </a:solidFill>
                </a:rPr>
                <a:t>upów</a:t>
              </a:r>
              <a:r>
                <a:rPr lang="pl-PL" sz="3600" dirty="0" smtClean="0">
                  <a:solidFill>
                    <a:schemeClr val="bg1"/>
                  </a:solidFill>
                </a:rPr>
                <a:t>:</a:t>
              </a:r>
            </a:p>
            <a:p>
              <a:pPr algn="ctr"/>
              <a:r>
                <a:rPr lang="pl-PL" sz="1400" dirty="0" smtClean="0">
                  <a:solidFill>
                    <a:schemeClr val="bg1"/>
                  </a:solidFill>
                </a:rPr>
                <a:t> </a:t>
              </a:r>
              <a:r>
                <a:rPr lang="pl-PL" sz="2400" dirty="0"/>
                <a:t>Finansowanie inwestycji przedsiębiorstw </a:t>
              </a:r>
              <a:r>
                <a:rPr lang="pl-PL" sz="2400" dirty="0" smtClean="0"/>
                <a:t>we wczesnej </a:t>
              </a:r>
              <a:r>
                <a:rPr lang="pl-PL" sz="2400" dirty="0"/>
                <a:t>fazie rozwoju (tj. działających na rynku nie dłużej niż </a:t>
              </a:r>
              <a:r>
                <a:rPr lang="pl-PL" sz="2400" dirty="0" smtClean="0"/>
                <a:t>2 </a:t>
              </a:r>
              <a:r>
                <a:rPr lang="pl-PL" sz="2400" dirty="0"/>
                <a:t>lata), dla których barierą w dostępie do kapitału jest krótka historia kredytowa lub jej brak, niewystarczające </a:t>
              </a:r>
              <a:r>
                <a:rPr lang="pl-PL" sz="2400" dirty="0" smtClean="0"/>
                <a:t>zabezpieczenia</a:t>
              </a:r>
              <a:r>
                <a:rPr lang="pl-PL" sz="2400" dirty="0"/>
                <a:t>, brak możliwości finansowania ze środków zewnętrznych wydatków obrotowych. </a:t>
              </a:r>
              <a:endParaRPr lang="pl-PL" sz="2400" dirty="0">
                <a:solidFill>
                  <a:schemeClr val="bg1"/>
                </a:solidFill>
              </a:endParaRPr>
            </a:p>
          </p:txBody>
        </p:sp>
        <p:sp>
          <p:nvSpPr>
            <p:cNvPr id="6" name="Prostokąt 5"/>
            <p:cNvSpPr/>
            <p:nvPr/>
          </p:nvSpPr>
          <p:spPr>
            <a:xfrm>
              <a:off x="2057057" y="3146990"/>
              <a:ext cx="1553005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438084" y="4626912"/>
              <a:ext cx="4084648" cy="15778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sz="1600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pPr algn="just"/>
              <a:r>
                <a:rPr lang="pl-PL" sz="1600" dirty="0" smtClean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</a:p>
          </p:txBody>
        </p:sp>
      </p:grpSp>
      <p:pic>
        <p:nvPicPr>
          <p:cNvPr id="24" name="Obraz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6780179" y="3976326"/>
            <a:ext cx="5009744" cy="18866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endParaRPr lang="pl-PL" sz="16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n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a przedsięwzięcia łączące koszty o charakterze inwestycyjnym i obrotowym mające na celu wzmocnienie podstawowej działalności przedsiębiorstwa bądź realizację nowych projektów – ustabilizowanie obecnej pozycji firmy na rynku, wzmocnienie wykorzystania mocy produkcyjnej.</a:t>
            </a:r>
          </a:p>
        </p:txBody>
      </p:sp>
      <p:sp>
        <p:nvSpPr>
          <p:cNvPr id="2" name="Prostokąt 1"/>
          <p:cNvSpPr/>
          <p:nvPr/>
        </p:nvSpPr>
        <p:spPr>
          <a:xfrm>
            <a:off x="3547198" y="3784596"/>
            <a:ext cx="4753605" cy="496278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 szczególności: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481656" y="4280874"/>
            <a:ext cx="41229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przedsięwzięcia o charakterze inwestycyjnym umożliwiającym wzrost 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konkurencyjności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firmy na rynku, jej produktywności, potencjału 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rozwojowego, </a:t>
            </a:r>
            <a:r>
              <a:rPr lang="pl-PL" sz="1600" b="1" dirty="0" smtClean="0">
                <a:solidFill>
                  <a:schemeClr val="tx1">
                    <a:lumMod val="75000"/>
                  </a:schemeClr>
                </a:solidFill>
              </a:rPr>
              <a:t>inwestycje w nowoczesne maszyny, urządzenia, sprzęt produkcyjny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pl-PL" sz="1600" b="1" dirty="0" smtClean="0">
                <a:solidFill>
                  <a:schemeClr val="tx1">
                    <a:lumMod val="75000"/>
                  </a:schemeClr>
                </a:solidFill>
              </a:rPr>
              <a:t>rozwój sprzedaży produktów i usług w Internecie (handel elektroniczny). </a:t>
            </a:r>
          </a:p>
          <a:p>
            <a:endParaRPr lang="pl-PL" sz="16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22" y="6239324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ole tekstowe 37"/>
          <p:cNvSpPr txBox="1"/>
          <p:nvPr/>
        </p:nvSpPr>
        <p:spPr>
          <a:xfrm>
            <a:off x="-349646" y="9728"/>
            <a:ext cx="389697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600" kern="1200" noProof="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469784" y="2516902"/>
            <a:ext cx="3323611" cy="165483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600" b="1" i="1" dirty="0">
              <a:solidFill>
                <a:srgbClr val="0070C0"/>
              </a:solidFill>
              <a:latin typeface="Tide Sans 600 Bunny" panose="00000700000000000000" pitchFamily="50" charset="-18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365025" y="581195"/>
            <a:ext cx="3428371" cy="99923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800" b="1" dirty="0" smtClean="0">
              <a:solidFill>
                <a:srgbClr val="CF002B"/>
              </a:solidFill>
              <a:latin typeface="+mj-lt"/>
            </a:endParaRPr>
          </a:p>
          <a:p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r>
              <a:rPr lang="pl-PL" sz="2800" b="1" dirty="0" smtClean="0">
                <a:solidFill>
                  <a:srgbClr val="CF002B"/>
                </a:solidFill>
                <a:latin typeface="+mj-lt"/>
              </a:rPr>
              <a:t>Pożyczki unijne</a:t>
            </a:r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dla przedsiębiorców</a:t>
            </a: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            MŚP</a:t>
            </a:r>
          </a:p>
          <a:p>
            <a:pPr lvl="0"/>
            <a:endParaRPr lang="pl-PL" sz="2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   </a:t>
            </a:r>
            <a:r>
              <a:rPr lang="pl-PL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Start-</a:t>
            </a:r>
            <a:r>
              <a:rPr lang="pl-PL" sz="32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Upy</a:t>
            </a:r>
            <a:endParaRPr lang="pl-PL" sz="3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endParaRPr lang="pl-PL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grpSp>
        <p:nvGrpSpPr>
          <p:cNvPr id="71" name="Grupa 70"/>
          <p:cNvGrpSpPr/>
          <p:nvPr/>
        </p:nvGrpSpPr>
        <p:grpSpPr>
          <a:xfrm>
            <a:off x="-452197" y="581195"/>
            <a:ext cx="8077421" cy="2347975"/>
            <a:chOff x="393864" y="2894990"/>
            <a:chExt cx="8237249" cy="3228015"/>
          </a:xfrm>
        </p:grpSpPr>
        <p:sp>
          <p:nvSpPr>
            <p:cNvPr id="73" name="Prostokąt 72"/>
            <p:cNvSpPr/>
            <p:nvPr/>
          </p:nvSpPr>
          <p:spPr>
            <a:xfrm>
              <a:off x="393864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4" name="Prostokąt 73"/>
            <p:cNvSpPr/>
            <p:nvPr/>
          </p:nvSpPr>
          <p:spPr>
            <a:xfrm>
              <a:off x="2483726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5" name="Prostokąt 74"/>
            <p:cNvSpPr/>
            <p:nvPr/>
          </p:nvSpPr>
          <p:spPr>
            <a:xfrm>
              <a:off x="4573588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6" name="Prostokąt 75"/>
            <p:cNvSpPr/>
            <p:nvPr/>
          </p:nvSpPr>
          <p:spPr>
            <a:xfrm>
              <a:off x="6663450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cxnSp>
          <p:nvCxnSpPr>
            <p:cNvPr id="83" name="Łącznik prosty 82"/>
            <p:cNvCxnSpPr/>
            <p:nvPr/>
          </p:nvCxnSpPr>
          <p:spPr>
            <a:xfrm>
              <a:off x="4451388" y="2894990"/>
              <a:ext cx="0" cy="314039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Content Placeholder 10"/>
          <p:cNvSpPr txBox="1">
            <a:spLocks/>
          </p:cNvSpPr>
          <p:nvPr/>
        </p:nvSpPr>
        <p:spPr>
          <a:xfrm>
            <a:off x="3580362" y="660460"/>
            <a:ext cx="8511119" cy="642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l-PL" sz="2000" dirty="0" smtClean="0">
                <a:solidFill>
                  <a:srgbClr val="CF002B"/>
                </a:solidFill>
                <a:latin typeface="+mj-lt"/>
              </a:rPr>
              <a:t>Pożycza dla start-</a:t>
            </a:r>
            <a:r>
              <a:rPr lang="pl-PL" sz="2000" dirty="0" err="1" smtClean="0">
                <a:solidFill>
                  <a:srgbClr val="CF002B"/>
                </a:solidFill>
                <a:latin typeface="+mj-lt"/>
              </a:rPr>
              <a:t>upów</a:t>
            </a:r>
            <a:endParaRPr lang="pl-PL" sz="2000" dirty="0" smtClean="0">
              <a:solidFill>
                <a:srgbClr val="CF002B"/>
              </a:solidFill>
              <a:latin typeface="+mj-lt"/>
            </a:endParaRP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l-PL" sz="2000" dirty="0" smtClean="0">
                <a:solidFill>
                  <a:srgbClr val="CF002B"/>
                </a:solidFill>
                <a:latin typeface="+mj-lt"/>
              </a:rPr>
              <a:t>MŚP działające na rynku do 2 lat</a:t>
            </a:r>
            <a:endParaRPr lang="pl-PL" sz="2000" dirty="0">
              <a:solidFill>
                <a:srgbClr val="CF002B"/>
              </a:solidFill>
              <a:latin typeface="+mj-lt"/>
            </a:endParaRPr>
          </a:p>
        </p:txBody>
      </p:sp>
      <p:sp>
        <p:nvSpPr>
          <p:cNvPr id="90" name="Symbol zastępczy zawartości 2"/>
          <p:cNvSpPr txBox="1">
            <a:spLocks/>
          </p:cNvSpPr>
          <p:nvPr/>
        </p:nvSpPr>
        <p:spPr>
          <a:xfrm>
            <a:off x="4435813" y="1580434"/>
            <a:ext cx="5846107" cy="186379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w</a:t>
            </a:r>
            <a:r>
              <a:rPr lang="pl-PL" sz="2000" b="1" dirty="0" smtClean="0"/>
              <a:t> obszarze preferencji oprocentowanie od  </a:t>
            </a:r>
            <a:r>
              <a:rPr lang="pl-PL" sz="2000" dirty="0" smtClean="0">
                <a:solidFill>
                  <a:srgbClr val="CF002B"/>
                </a:solidFill>
              </a:rPr>
              <a:t>0,23 %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n</a:t>
            </a:r>
            <a:r>
              <a:rPr lang="pl-PL" sz="2000" b="1" dirty="0" smtClean="0">
                <a:solidFill>
                  <a:schemeClr val="tx1">
                    <a:lumMod val="75000"/>
                  </a:schemeClr>
                </a:solidFill>
              </a:rPr>
              <a:t>a zasadach rynkowych </a:t>
            </a:r>
            <a:r>
              <a:rPr lang="pl-PL" sz="2000" dirty="0" smtClean="0">
                <a:solidFill>
                  <a:srgbClr val="CF002B"/>
                </a:solidFill>
              </a:rPr>
              <a:t>od 1,23%</a:t>
            </a:r>
            <a:endParaRPr lang="pl-PL" sz="2000" dirty="0">
              <a:solidFill>
                <a:srgbClr val="CF002B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f</a:t>
            </a:r>
            <a:r>
              <a:rPr lang="pl-PL" sz="2000" b="1" dirty="0" smtClean="0"/>
              <a:t>inansowanie od </a:t>
            </a:r>
            <a:r>
              <a:rPr lang="pl-PL" sz="2000" dirty="0" smtClean="0">
                <a:solidFill>
                  <a:srgbClr val="D7294D"/>
                </a:solidFill>
              </a:rPr>
              <a:t>10 tys</a:t>
            </a:r>
            <a:r>
              <a:rPr lang="pl-PL" sz="2000" dirty="0" smtClean="0">
                <a:solidFill>
                  <a:srgbClr val="545454"/>
                </a:solidFill>
              </a:rPr>
              <a:t>. </a:t>
            </a:r>
            <a:r>
              <a:rPr lang="pl-PL" sz="2000" dirty="0">
                <a:solidFill>
                  <a:srgbClr val="545454"/>
                </a:solidFill>
              </a:rPr>
              <a:t>do </a:t>
            </a:r>
            <a:r>
              <a:rPr lang="pl-PL" sz="2000" dirty="0" smtClean="0">
                <a:solidFill>
                  <a:srgbClr val="CF002B"/>
                </a:solidFill>
              </a:rPr>
              <a:t>1 mln. </a:t>
            </a:r>
            <a:r>
              <a:rPr lang="pl-PL" sz="2000" dirty="0" smtClean="0">
                <a:solidFill>
                  <a:srgbClr val="545454"/>
                </a:solidFill>
              </a:rPr>
              <a:t>zł</a:t>
            </a:r>
            <a:endParaRPr lang="pl-PL" sz="2000" dirty="0">
              <a:solidFill>
                <a:srgbClr val="545454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/>
              <a:t>okres spłaty </a:t>
            </a:r>
            <a:r>
              <a:rPr lang="pl-PL" sz="2000" dirty="0">
                <a:solidFill>
                  <a:srgbClr val="CF002B"/>
                </a:solidFill>
              </a:rPr>
              <a:t>do </a:t>
            </a:r>
            <a:r>
              <a:rPr lang="pl-PL" sz="2000" dirty="0" smtClean="0">
                <a:solidFill>
                  <a:srgbClr val="CF002B"/>
                </a:solidFill>
              </a:rPr>
              <a:t>7 lat ( 84 m-</a:t>
            </a:r>
            <a:r>
              <a:rPr lang="pl-PL" sz="2000" dirty="0" err="1" smtClean="0">
                <a:solidFill>
                  <a:srgbClr val="CF002B"/>
                </a:solidFill>
              </a:rPr>
              <a:t>cy</a:t>
            </a:r>
            <a:r>
              <a:rPr lang="pl-PL" sz="2000" dirty="0" smtClean="0">
                <a:solidFill>
                  <a:srgbClr val="CF002B"/>
                </a:solidFill>
              </a:rPr>
              <a:t> )</a:t>
            </a:r>
            <a:endParaRPr lang="pl-PL" sz="2000" dirty="0">
              <a:solidFill>
                <a:srgbClr val="CF002B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/>
              <a:t>podstawowa karencja </a:t>
            </a:r>
            <a:r>
              <a:rPr lang="pl-PL" sz="2000" b="1" dirty="0"/>
              <a:t>w </a:t>
            </a:r>
            <a:r>
              <a:rPr lang="pl-PL" sz="2000" b="1" dirty="0" smtClean="0"/>
              <a:t>spłacie</a:t>
            </a:r>
            <a:r>
              <a:rPr lang="pl-PL" sz="2000" dirty="0" smtClean="0">
                <a:solidFill>
                  <a:srgbClr val="545454"/>
                </a:solidFill>
              </a:rPr>
              <a:t> </a:t>
            </a:r>
            <a:r>
              <a:rPr lang="pl-PL" sz="2000" dirty="0">
                <a:solidFill>
                  <a:srgbClr val="CF002B"/>
                </a:solidFill>
              </a:rPr>
              <a:t>do </a:t>
            </a:r>
            <a:r>
              <a:rPr lang="pl-PL" sz="2000" dirty="0" smtClean="0">
                <a:solidFill>
                  <a:srgbClr val="CF002B"/>
                </a:solidFill>
              </a:rPr>
              <a:t>6 m-</a:t>
            </a:r>
            <a:r>
              <a:rPr lang="pl-PL" sz="2000" dirty="0" err="1" smtClean="0">
                <a:solidFill>
                  <a:srgbClr val="CF002B"/>
                </a:solidFill>
              </a:rPr>
              <a:t>cy</a:t>
            </a:r>
            <a:r>
              <a:rPr lang="pl-PL" sz="2000" dirty="0" smtClean="0">
                <a:solidFill>
                  <a:srgbClr val="CF002B"/>
                </a:solidFill>
              </a:rPr>
              <a:t> 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endParaRPr lang="pl-PL" sz="1400" dirty="0">
              <a:solidFill>
                <a:srgbClr val="545454"/>
              </a:solidFill>
            </a:endParaRPr>
          </a:p>
          <a:p>
            <a:pPr mar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None/>
              <a:defRPr/>
            </a:pPr>
            <a:endParaRPr lang="pl-PL" sz="1600" dirty="0">
              <a:solidFill>
                <a:srgbClr val="545454"/>
              </a:solidFill>
            </a:endParaRPr>
          </a:p>
        </p:txBody>
      </p:sp>
      <p:sp>
        <p:nvSpPr>
          <p:cNvPr id="25" name="Content Placeholder 10"/>
          <p:cNvSpPr txBox="1">
            <a:spLocks/>
          </p:cNvSpPr>
          <p:nvPr/>
        </p:nvSpPr>
        <p:spPr>
          <a:xfrm>
            <a:off x="3618690" y="3729472"/>
            <a:ext cx="8472791" cy="30245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stałe oprocentowanie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brak </a:t>
            </a:r>
            <a:r>
              <a:rPr lang="pl-PL" sz="1800" dirty="0">
                <a:solidFill>
                  <a:srgbClr val="545454"/>
                </a:solidFill>
              </a:rPr>
              <a:t>opłat i </a:t>
            </a:r>
            <a:r>
              <a:rPr lang="pl-PL" sz="1800" dirty="0" smtClean="0">
                <a:solidFill>
                  <a:srgbClr val="545454"/>
                </a:solidFill>
              </a:rPr>
              <a:t>prowizji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warunki rynkowe </a:t>
            </a:r>
            <a:r>
              <a:rPr lang="pl-PL" sz="1800" dirty="0">
                <a:solidFill>
                  <a:srgbClr val="545454"/>
                </a:solidFill>
              </a:rPr>
              <a:t>i </a:t>
            </a:r>
            <a:r>
              <a:rPr lang="pl-PL" sz="1800" dirty="0" smtClean="0">
                <a:solidFill>
                  <a:srgbClr val="545454"/>
                </a:solidFill>
              </a:rPr>
              <a:t>korzystniejsze </a:t>
            </a:r>
            <a:r>
              <a:rPr lang="pl-PL" sz="1800" dirty="0">
                <a:solidFill>
                  <a:srgbClr val="545454"/>
                </a:solidFill>
              </a:rPr>
              <a:t>niż rynkowe, zgodnie z zasadami udzielania pomocy de </a:t>
            </a:r>
            <a:r>
              <a:rPr lang="pl-PL" sz="1800" dirty="0" smtClean="0">
                <a:solidFill>
                  <a:srgbClr val="545454"/>
                </a:solidFill>
              </a:rPr>
              <a:t>minimis</a:t>
            </a:r>
            <a:endParaRPr lang="pl-PL" sz="1800" dirty="0">
              <a:solidFill>
                <a:srgbClr val="545454"/>
              </a:solidFill>
            </a:endParaRP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uproszczone </a:t>
            </a:r>
            <a:r>
              <a:rPr lang="pl-PL" sz="1800" dirty="0">
                <a:solidFill>
                  <a:srgbClr val="545454"/>
                </a:solidFill>
              </a:rPr>
              <a:t>procedury </a:t>
            </a:r>
            <a:r>
              <a:rPr lang="pl-PL" sz="1800" dirty="0" smtClean="0">
                <a:solidFill>
                  <a:srgbClr val="545454"/>
                </a:solidFill>
              </a:rPr>
              <a:t>i szybka decyzja o przyznaniu pożyczki</a:t>
            </a:r>
            <a:endParaRPr lang="pl-PL" sz="1800" dirty="0">
              <a:solidFill>
                <a:srgbClr val="545454"/>
              </a:solidFill>
            </a:endParaRP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>
                <a:solidFill>
                  <a:srgbClr val="545454"/>
                </a:solidFill>
              </a:rPr>
              <a:t>k</a:t>
            </a:r>
            <a:r>
              <a:rPr lang="pl-PL" sz="1800" dirty="0" smtClean="0">
                <a:solidFill>
                  <a:srgbClr val="545454"/>
                </a:solidFill>
              </a:rPr>
              <a:t>rótki </a:t>
            </a:r>
            <a:r>
              <a:rPr lang="pl-PL" sz="1800" dirty="0">
                <a:solidFill>
                  <a:srgbClr val="545454"/>
                </a:solidFill>
              </a:rPr>
              <a:t>okres uruchamiania </a:t>
            </a:r>
            <a:r>
              <a:rPr lang="pl-PL" sz="1800" dirty="0" smtClean="0">
                <a:solidFill>
                  <a:srgbClr val="545454"/>
                </a:solidFill>
              </a:rPr>
              <a:t>środków</a:t>
            </a: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34" y="96463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1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90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32"/>
          <p:cNvSpPr/>
          <p:nvPr/>
        </p:nvSpPr>
        <p:spPr>
          <a:xfrm>
            <a:off x="481656" y="647988"/>
            <a:ext cx="1003394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2400" b="1" dirty="0" smtClean="0">
              <a:solidFill>
                <a:schemeClr val="tx2"/>
              </a:solidFill>
              <a:cs typeface="Arial"/>
              <a:sym typeface="Wingdings" panose="05000000000000000000" pitchFamily="2" charset="2"/>
            </a:endParaRPr>
          </a:p>
          <a:p>
            <a:pPr lvl="0"/>
            <a: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  <a:t>Cele finansowania</a:t>
            </a:r>
            <a:b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</a:br>
            <a:endParaRPr lang="pl-PL" sz="1400" b="1" dirty="0">
              <a:cs typeface="Arial"/>
              <a:sym typeface="Wingdings" panose="05000000000000000000" pitchFamily="2" charset="2"/>
            </a:endParaRPr>
          </a:p>
        </p:txBody>
      </p:sp>
      <p:grpSp>
        <p:nvGrpSpPr>
          <p:cNvPr id="21" name="Grupa 20"/>
          <p:cNvGrpSpPr/>
          <p:nvPr/>
        </p:nvGrpSpPr>
        <p:grpSpPr>
          <a:xfrm>
            <a:off x="353625" y="1470407"/>
            <a:ext cx="11396111" cy="4949652"/>
            <a:chOff x="438084" y="1791311"/>
            <a:chExt cx="10327891" cy="4614152"/>
          </a:xfrm>
        </p:grpSpPr>
        <p:sp>
          <p:nvSpPr>
            <p:cNvPr id="4" name="Prostokąt 3"/>
            <p:cNvSpPr/>
            <p:nvPr/>
          </p:nvSpPr>
          <p:spPr>
            <a:xfrm>
              <a:off x="438084" y="1791311"/>
              <a:ext cx="10327891" cy="2249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pl-PL" sz="3600" dirty="0" smtClean="0">
                  <a:solidFill>
                    <a:schemeClr val="bg1"/>
                  </a:solidFill>
                </a:rPr>
                <a:t>Pożyczka Płynnościowa</a:t>
              </a:r>
              <a:r>
                <a:rPr lang="pl-PL" sz="1400" dirty="0" smtClean="0">
                  <a:solidFill>
                    <a:schemeClr val="bg1"/>
                  </a:solidFill>
                </a:rPr>
                <a:t>: </a:t>
              </a:r>
            </a:p>
            <a:p>
              <a:pPr algn="ctr"/>
              <a:r>
                <a:rPr lang="pl-PL" dirty="0" smtClean="0"/>
                <a:t>przeznaczona </a:t>
              </a:r>
              <a:r>
                <a:rPr lang="pl-PL" dirty="0"/>
                <a:t>dla przedsiębiorców dotkniętych bezpośrednio skutkami wybuchu pandemii </a:t>
              </a:r>
              <a:r>
                <a:rPr lang="pl-PL" dirty="0" smtClean="0"/>
                <a:t>COVID-19. </a:t>
              </a:r>
              <a:r>
                <a:rPr lang="pl-PL" dirty="0"/>
                <a:t>Wsparcie skierowane jest dla </a:t>
              </a:r>
              <a:r>
                <a:rPr lang="pl-PL" dirty="0" smtClean="0"/>
                <a:t>MŚP do 2 lat działalności, </a:t>
              </a:r>
              <a:r>
                <a:rPr lang="pl-PL" dirty="0"/>
                <a:t>którzy nie byli w trudnej sytuacji na 31.12.2019. Instrument obrotowy ma na celu zaspokojenie potrzeb bieżących przedsiębiorców</a:t>
              </a:r>
              <a:r>
                <a:rPr lang="pl-PL" sz="2400" dirty="0" smtClean="0"/>
                <a:t>.</a:t>
              </a:r>
              <a:endParaRPr lang="pl-PL" sz="2400" dirty="0">
                <a:solidFill>
                  <a:schemeClr val="bg1"/>
                </a:solidFill>
              </a:endParaRPr>
            </a:p>
          </p:txBody>
        </p:sp>
        <p:sp>
          <p:nvSpPr>
            <p:cNvPr id="6" name="Prostokąt 5"/>
            <p:cNvSpPr/>
            <p:nvPr/>
          </p:nvSpPr>
          <p:spPr>
            <a:xfrm>
              <a:off x="2057057" y="3146990"/>
              <a:ext cx="1553005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554114" y="4348268"/>
              <a:ext cx="5312839" cy="205719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sz="1600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pl-PL" sz="1600" dirty="0" smtClean="0">
                  <a:solidFill>
                    <a:schemeClr val="tx1"/>
                  </a:solidFill>
                </a:rPr>
                <a:t>utrzymanie </a:t>
              </a:r>
              <a:r>
                <a:rPr lang="pl-PL" sz="1600" dirty="0">
                  <a:solidFill>
                    <a:schemeClr val="tx1"/>
                  </a:solidFill>
                </a:rPr>
                <a:t>ciągłości funkcjonowania przedsiębiorstwa, pokrycie bieżących opłat i wydatków (m.in ZUS, koszty wynajmu, wynagrodzenia pracowników i inne koszty bieżące, </a:t>
              </a:r>
              <a:r>
                <a:rPr lang="cs-CZ" sz="1600" dirty="0">
                  <a:solidFill>
                    <a:schemeClr val="tx1"/>
                  </a:solidFill>
                </a:rPr>
                <a:t>zobowiązania publiczno-prawne, spłatę zobowiązań handlowych, wydatki niezbędne do zapewnienia ciągłości działania przedsiębiorstwa</a:t>
              </a:r>
              <a:r>
                <a:rPr lang="pl-PL" sz="1600" dirty="0">
                  <a:solidFill>
                    <a:schemeClr val="tx1"/>
                  </a:solidFill>
                </a:rPr>
                <a:t> a także finansowanie kapitału </a:t>
              </a:r>
              <a:r>
                <a:rPr lang="pl-PL" sz="1600" dirty="0" smtClean="0">
                  <a:solidFill>
                    <a:schemeClr val="tx1"/>
                  </a:solidFill>
                </a:rPr>
                <a:t>obrotowego.</a:t>
              </a:r>
            </a:p>
          </p:txBody>
        </p:sp>
      </p:grpSp>
      <p:pic>
        <p:nvPicPr>
          <p:cNvPr id="24" name="Obraz 2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6536987" y="4494107"/>
            <a:ext cx="4941127" cy="21406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tx1"/>
                </a:solidFill>
              </a:rPr>
              <a:t>sfinansowanie </a:t>
            </a:r>
            <a:r>
              <a:rPr lang="pl-PL" sz="1600" dirty="0">
                <a:solidFill>
                  <a:schemeClr val="tx1"/>
                </a:solidFill>
              </a:rPr>
              <a:t>niezbędnych dla istnienia firmy inwestycji umożliwiających dostosowywanie się przedsiębiorstw do nowych warunków rynkowych (m.in rozwinięcie udogodnień teleinformatycznych, sieci dystrybucji zdalnej w tym kurierskiej</a:t>
            </a:r>
            <a:r>
              <a:rPr lang="pl-PL" sz="1600" dirty="0" smtClean="0">
                <a:solidFill>
                  <a:schemeClr val="tx1"/>
                </a:solidFill>
              </a:rPr>
              <a:t>).</a:t>
            </a:r>
          </a:p>
          <a:p>
            <a:pPr algn="just"/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263303" y="3987292"/>
            <a:ext cx="4753605" cy="454079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 szczególności: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34" y="6177726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3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ole tekstowe 37"/>
          <p:cNvSpPr txBox="1"/>
          <p:nvPr/>
        </p:nvSpPr>
        <p:spPr>
          <a:xfrm>
            <a:off x="163912" y="163661"/>
            <a:ext cx="3499759" cy="62961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600" kern="1200" noProof="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469784" y="2516902"/>
            <a:ext cx="3323611" cy="165483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600" b="1" i="1" dirty="0">
              <a:solidFill>
                <a:srgbClr val="0070C0"/>
              </a:solidFill>
              <a:latin typeface="Tide Sans 600 Bunny" panose="00000700000000000000" pitchFamily="50" charset="-18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365025" y="581195"/>
            <a:ext cx="3428371" cy="99923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800" b="1" dirty="0" smtClean="0">
              <a:solidFill>
                <a:srgbClr val="CF002B"/>
              </a:solidFill>
              <a:latin typeface="+mj-lt"/>
            </a:endParaRPr>
          </a:p>
          <a:p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r>
              <a:rPr lang="pl-PL" sz="2800" b="1" dirty="0" smtClean="0">
                <a:solidFill>
                  <a:srgbClr val="CF002B"/>
                </a:solidFill>
                <a:latin typeface="+mj-lt"/>
              </a:rPr>
              <a:t>Pożyczki unijne</a:t>
            </a: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dla przedsiębiorców</a:t>
            </a: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            MŚP</a:t>
            </a:r>
            <a:endParaRPr lang="pl-PL" sz="2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endParaRPr lang="pl-PL" b="1" dirty="0" smtClean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r>
              <a:rPr lang="pl-PL" sz="3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Start-</a:t>
            </a:r>
            <a:r>
              <a:rPr lang="pl-PL" sz="36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upy</a:t>
            </a:r>
            <a:endParaRPr lang="pl-PL" sz="36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grpSp>
        <p:nvGrpSpPr>
          <p:cNvPr id="71" name="Grupa 70"/>
          <p:cNvGrpSpPr/>
          <p:nvPr/>
        </p:nvGrpSpPr>
        <p:grpSpPr>
          <a:xfrm>
            <a:off x="-299833" y="1369169"/>
            <a:ext cx="8077421" cy="2347975"/>
            <a:chOff x="393864" y="2894990"/>
            <a:chExt cx="8237249" cy="3228015"/>
          </a:xfrm>
        </p:grpSpPr>
        <p:sp>
          <p:nvSpPr>
            <p:cNvPr id="73" name="Prostokąt 72"/>
            <p:cNvSpPr/>
            <p:nvPr/>
          </p:nvSpPr>
          <p:spPr>
            <a:xfrm>
              <a:off x="393864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4" name="Prostokąt 73"/>
            <p:cNvSpPr/>
            <p:nvPr/>
          </p:nvSpPr>
          <p:spPr>
            <a:xfrm>
              <a:off x="2483726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5" name="Prostokąt 74"/>
            <p:cNvSpPr/>
            <p:nvPr/>
          </p:nvSpPr>
          <p:spPr>
            <a:xfrm>
              <a:off x="4573588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6" name="Prostokąt 75"/>
            <p:cNvSpPr/>
            <p:nvPr/>
          </p:nvSpPr>
          <p:spPr>
            <a:xfrm>
              <a:off x="6663450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cxnSp>
          <p:nvCxnSpPr>
            <p:cNvPr id="83" name="Łącznik prosty 82"/>
            <p:cNvCxnSpPr/>
            <p:nvPr/>
          </p:nvCxnSpPr>
          <p:spPr>
            <a:xfrm>
              <a:off x="4451388" y="2894990"/>
              <a:ext cx="0" cy="314039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Content Placeholder 10"/>
          <p:cNvSpPr txBox="1">
            <a:spLocks/>
          </p:cNvSpPr>
          <p:nvPr/>
        </p:nvSpPr>
        <p:spPr>
          <a:xfrm>
            <a:off x="3793396" y="765621"/>
            <a:ext cx="8397017" cy="642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l-PL" sz="1800" dirty="0" smtClean="0">
                <a:solidFill>
                  <a:srgbClr val="CF002B"/>
                </a:solidFill>
                <a:latin typeface="+mj-lt"/>
              </a:rPr>
              <a:t>Pożycza Płynnościowa</a:t>
            </a:r>
            <a:endParaRPr lang="pl-PL" sz="1800" dirty="0">
              <a:solidFill>
                <a:srgbClr val="CF002B"/>
              </a:solidFill>
              <a:latin typeface="+mj-lt"/>
            </a:endParaRPr>
          </a:p>
        </p:txBody>
      </p:sp>
      <p:sp>
        <p:nvSpPr>
          <p:cNvPr id="90" name="Symbol zastępczy zawartości 2"/>
          <p:cNvSpPr txBox="1">
            <a:spLocks/>
          </p:cNvSpPr>
          <p:nvPr/>
        </p:nvSpPr>
        <p:spPr>
          <a:xfrm>
            <a:off x="5618481" y="1910569"/>
            <a:ext cx="4438044" cy="212092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oprocentowanie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000" dirty="0" smtClean="0">
                <a:solidFill>
                  <a:srgbClr val="CF002B"/>
                </a:solidFill>
              </a:rPr>
              <a:t>0,00 </a:t>
            </a:r>
            <a:r>
              <a:rPr lang="pl-PL" sz="2000" dirty="0">
                <a:solidFill>
                  <a:srgbClr val="CF002B"/>
                </a:solidFill>
              </a:rPr>
              <a:t>%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/>
              <a:t>finansowanie do </a:t>
            </a:r>
            <a:r>
              <a:rPr lang="pl-PL" sz="2000" dirty="0">
                <a:solidFill>
                  <a:srgbClr val="CF002B"/>
                </a:solidFill>
              </a:rPr>
              <a:t>5</a:t>
            </a:r>
            <a:r>
              <a:rPr lang="pl-PL" sz="2000" dirty="0" smtClean="0">
                <a:solidFill>
                  <a:srgbClr val="CF002B"/>
                </a:solidFill>
              </a:rPr>
              <a:t>00 tys. </a:t>
            </a:r>
            <a:r>
              <a:rPr lang="pl-PL" sz="2000" dirty="0">
                <a:solidFill>
                  <a:srgbClr val="545454"/>
                </a:solidFill>
              </a:rPr>
              <a:t>z</a:t>
            </a:r>
            <a:r>
              <a:rPr lang="pl-PL" sz="2000" dirty="0" smtClean="0">
                <a:solidFill>
                  <a:srgbClr val="545454"/>
                </a:solidFill>
              </a:rPr>
              <a:t>ł.</a:t>
            </a:r>
            <a:endParaRPr lang="pl-PL" sz="2000" dirty="0">
              <a:solidFill>
                <a:srgbClr val="545454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>
                <a:solidFill>
                  <a:srgbClr val="545454"/>
                </a:solidFill>
              </a:rPr>
              <a:t>okres spłaty </a:t>
            </a:r>
            <a:r>
              <a:rPr lang="pl-PL" sz="2000" dirty="0">
                <a:solidFill>
                  <a:srgbClr val="CF002B"/>
                </a:solidFill>
              </a:rPr>
              <a:t>do </a:t>
            </a:r>
            <a:r>
              <a:rPr lang="pl-PL" sz="2000" dirty="0" smtClean="0">
                <a:solidFill>
                  <a:srgbClr val="CF002B"/>
                </a:solidFill>
              </a:rPr>
              <a:t>6 lat ( 72 m-</a:t>
            </a:r>
            <a:r>
              <a:rPr lang="pl-PL" sz="2000" dirty="0" err="1" smtClean="0">
                <a:solidFill>
                  <a:srgbClr val="CF002B"/>
                </a:solidFill>
              </a:rPr>
              <a:t>cy</a:t>
            </a:r>
            <a:r>
              <a:rPr lang="pl-PL" sz="2000" dirty="0" smtClean="0">
                <a:solidFill>
                  <a:srgbClr val="CF002B"/>
                </a:solidFill>
              </a:rPr>
              <a:t> )</a:t>
            </a:r>
            <a:endParaRPr lang="pl-PL" sz="2000" dirty="0">
              <a:solidFill>
                <a:srgbClr val="CF002B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>
                <a:solidFill>
                  <a:srgbClr val="545454"/>
                </a:solidFill>
              </a:rPr>
              <a:t>karencja </a:t>
            </a:r>
            <a:r>
              <a:rPr lang="pl-PL" sz="2000" b="1" dirty="0">
                <a:solidFill>
                  <a:srgbClr val="545454"/>
                </a:solidFill>
              </a:rPr>
              <a:t>w </a:t>
            </a:r>
            <a:r>
              <a:rPr lang="pl-PL" sz="2000" b="1" dirty="0" smtClean="0">
                <a:solidFill>
                  <a:srgbClr val="545454"/>
                </a:solidFill>
              </a:rPr>
              <a:t>spłacie </a:t>
            </a:r>
            <a:r>
              <a:rPr lang="pl-PL" sz="2000" dirty="0">
                <a:solidFill>
                  <a:srgbClr val="CF002B"/>
                </a:solidFill>
              </a:rPr>
              <a:t>do 6</a:t>
            </a:r>
            <a:r>
              <a:rPr lang="pl-PL" sz="2000" dirty="0" smtClean="0">
                <a:solidFill>
                  <a:srgbClr val="CF002B"/>
                </a:solidFill>
              </a:rPr>
              <a:t> m-</a:t>
            </a:r>
            <a:r>
              <a:rPr lang="pl-PL" sz="2000" dirty="0" err="1" smtClean="0">
                <a:solidFill>
                  <a:srgbClr val="CF002B"/>
                </a:solidFill>
              </a:rPr>
              <a:t>cy</a:t>
            </a:r>
            <a:endParaRPr lang="pl-PL" sz="2000" dirty="0" smtClean="0">
              <a:solidFill>
                <a:srgbClr val="CF002B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endParaRPr lang="pl-PL" sz="1400" dirty="0">
              <a:solidFill>
                <a:srgbClr val="545454"/>
              </a:solidFill>
            </a:endParaRPr>
          </a:p>
          <a:p>
            <a:pPr mar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None/>
              <a:defRPr/>
            </a:pPr>
            <a:endParaRPr lang="pl-PL" sz="1600" dirty="0">
              <a:solidFill>
                <a:srgbClr val="545454"/>
              </a:solidFill>
            </a:endParaRPr>
          </a:p>
        </p:txBody>
      </p:sp>
      <p:sp>
        <p:nvSpPr>
          <p:cNvPr id="25" name="Content Placeholder 10"/>
          <p:cNvSpPr txBox="1">
            <a:spLocks/>
          </p:cNvSpPr>
          <p:nvPr/>
        </p:nvSpPr>
        <p:spPr>
          <a:xfrm>
            <a:off x="3793395" y="3756884"/>
            <a:ext cx="8397018" cy="26178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stałe oprocentowanie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brak </a:t>
            </a:r>
            <a:r>
              <a:rPr lang="pl-PL" sz="1800" dirty="0">
                <a:solidFill>
                  <a:srgbClr val="545454"/>
                </a:solidFill>
              </a:rPr>
              <a:t>opłat i </a:t>
            </a:r>
            <a:r>
              <a:rPr lang="pl-PL" sz="1800" dirty="0" smtClean="0">
                <a:solidFill>
                  <a:srgbClr val="545454"/>
                </a:solidFill>
              </a:rPr>
              <a:t>prowizji 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u="sng" dirty="0">
                <a:solidFill>
                  <a:srgbClr val="545454"/>
                </a:solidFill>
              </a:rPr>
              <a:t>dodatkowa karencja do 6 miesięcy </a:t>
            </a:r>
            <a:r>
              <a:rPr lang="pl-PL" sz="1800" dirty="0">
                <a:solidFill>
                  <a:srgbClr val="545454"/>
                </a:solidFill>
              </a:rPr>
              <a:t>dla przedsiębiorstw dotkniętych COVID - 19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>
                <a:solidFill>
                  <a:srgbClr val="545454"/>
                </a:solidFill>
              </a:rPr>
              <a:t>możliwość uzyskania </a:t>
            </a:r>
            <a:r>
              <a:rPr lang="pl-PL" sz="1800" u="sng" dirty="0">
                <a:solidFill>
                  <a:srgbClr val="545454"/>
                </a:solidFill>
              </a:rPr>
              <a:t>wakacji kredytowych do 4 miesięcy </a:t>
            </a:r>
            <a:r>
              <a:rPr lang="pl-PL" sz="1800" dirty="0">
                <a:solidFill>
                  <a:srgbClr val="545454"/>
                </a:solidFill>
              </a:rPr>
              <a:t>dla przedsiębiorstw dotkniętych COVID - 19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endParaRPr lang="pl-PL" sz="1800" dirty="0" smtClean="0">
              <a:solidFill>
                <a:srgbClr val="545454"/>
              </a:solidFill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424" y="163661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5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90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9060" y="121518"/>
            <a:ext cx="10949940" cy="1531302"/>
          </a:xfrm>
        </p:spPr>
        <p:txBody>
          <a:bodyPr>
            <a:normAutofit/>
          </a:bodyPr>
          <a:lstStyle/>
          <a:p>
            <a:r>
              <a:rPr lang="pl-PL" sz="2000" b="1" dirty="0" smtClean="0"/>
              <a:t>                                                               Kto udziela pożyczek unijnych?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                                                                    </a:t>
            </a:r>
            <a:r>
              <a:rPr lang="pl-PL" sz="2000" b="1" dirty="0" smtClean="0">
                <a:solidFill>
                  <a:schemeClr val="tx1"/>
                </a:solidFill>
              </a:rPr>
              <a:t>w województwie małopolskim?</a:t>
            </a:r>
            <a:endParaRPr lang="pl-PL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Symbol zastępczy zawartości 10"/>
          <p:cNvGraphicFramePr>
            <a:graphicFrameLocks noGrp="1"/>
          </p:cNvGraphicFramePr>
          <p:nvPr>
            <p:ph idx="1"/>
            <p:extLst/>
          </p:nvPr>
        </p:nvGraphicFramePr>
        <p:xfrm>
          <a:off x="149225" y="1195388"/>
          <a:ext cx="1094899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798">
                  <a:extLst>
                    <a:ext uri="{9D8B030D-6E8A-4147-A177-3AD203B41FA5}">
                      <a16:colId xmlns:a16="http://schemas.microsoft.com/office/drawing/2014/main" val="1651189973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2912997738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3359547493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2662869275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3267057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885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851103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7</a:t>
            </a:fld>
            <a:endParaRPr lang="pl-PL" dirty="0"/>
          </a:p>
        </p:txBody>
      </p:sp>
      <p:grpSp>
        <p:nvGrpSpPr>
          <p:cNvPr id="5" name="Grupa 4"/>
          <p:cNvGrpSpPr/>
          <p:nvPr/>
        </p:nvGrpSpPr>
        <p:grpSpPr>
          <a:xfrm>
            <a:off x="0" y="1195388"/>
            <a:ext cx="12084492" cy="5282081"/>
            <a:chOff x="-580254" y="2106821"/>
            <a:chExt cx="12361835" cy="4072735"/>
          </a:xfrm>
        </p:grpSpPr>
        <p:sp>
          <p:nvSpPr>
            <p:cNvPr id="6" name="Prostokąt 5"/>
            <p:cNvSpPr/>
            <p:nvPr/>
          </p:nvSpPr>
          <p:spPr>
            <a:xfrm>
              <a:off x="-580254" y="2106821"/>
              <a:ext cx="12361835" cy="56163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>
                  <a:solidFill>
                    <a:schemeClr val="bg1"/>
                  </a:solidFill>
                </a:rPr>
                <a:t>Instytucje </a:t>
              </a:r>
              <a:r>
                <a:rPr lang="pl-PL" dirty="0" smtClean="0">
                  <a:solidFill>
                    <a:schemeClr val="bg1"/>
                  </a:solidFill>
                </a:rPr>
                <a:t>aktualnie wdrażające Instrument ,,</a:t>
              </a:r>
              <a:r>
                <a:rPr lang="pl-PL" dirty="0">
                  <a:solidFill>
                    <a:schemeClr val="bg1"/>
                  </a:solidFill>
                </a:rPr>
                <a:t>Pożyczka </a:t>
              </a:r>
              <a:r>
                <a:rPr lang="pl-PL" dirty="0" smtClean="0">
                  <a:solidFill>
                    <a:schemeClr val="bg1"/>
                  </a:solidFill>
                </a:rPr>
                <a:t>dla Start-</a:t>
              </a:r>
              <a:r>
                <a:rPr lang="pl-PL" dirty="0" err="1" smtClean="0">
                  <a:solidFill>
                    <a:schemeClr val="bg1"/>
                  </a:solidFill>
                </a:rPr>
                <a:t>upów</a:t>
              </a:r>
              <a:r>
                <a:rPr lang="pl-PL" dirty="0" smtClean="0">
                  <a:solidFill>
                    <a:schemeClr val="bg1"/>
                  </a:solidFill>
                </a:rPr>
                <a:t>” </a:t>
              </a:r>
              <a:endParaRPr lang="pl-PL" dirty="0">
                <a:solidFill>
                  <a:schemeClr val="bg1"/>
                </a:solidFill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2057057" y="3146990"/>
              <a:ext cx="1553005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-427773" y="2887623"/>
              <a:ext cx="11611472" cy="31010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Stowarzyszenie Samorządowe Centrum Przedsiębiorczości i Rozwoju – Sucha Beskidzka</a:t>
              </a:r>
              <a:endParaRPr lang="pl-PL" sz="1600" b="1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endParaRPr lang="pl-PL" sz="1600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Małopolska Agencja Rozwoju Regionalnego S.A. - Kraków</a:t>
              </a:r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Towarzystwo Inwestycji Społeczno-Ekonomicznych S.A - Kraków</a:t>
              </a:r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Lubelska Fundacja Rozwoju - Kraków</a:t>
              </a: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Fundusz Wschodni Sp. z o.o. - Kraków</a:t>
              </a:r>
            </a:p>
            <a:p>
              <a:endParaRPr lang="pl-PL" b="1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Fundacja Rozwoju Regionu Rabka - Rabka</a:t>
              </a:r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9" name="Prostokąt 8"/>
            <p:cNvSpPr/>
            <p:nvPr/>
          </p:nvSpPr>
          <p:spPr>
            <a:xfrm>
              <a:off x="5052096" y="2834833"/>
              <a:ext cx="1912286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sz="1600" dirty="0" smtClean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353" y="6313419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5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ole tekstowe 37"/>
          <p:cNvSpPr txBox="1"/>
          <p:nvPr/>
        </p:nvSpPr>
        <p:spPr>
          <a:xfrm>
            <a:off x="182512" y="265681"/>
            <a:ext cx="3610884" cy="63291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/>
            <a:r>
              <a:rPr lang="pl-PL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             </a:t>
            </a:r>
            <a:r>
              <a:rPr lang="pl-PL" sz="3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Start-</a:t>
            </a:r>
            <a:r>
              <a:rPr lang="pl-PL" sz="3600" b="1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upy</a:t>
            </a:r>
            <a:r>
              <a:rPr lang="pl-PL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  <a:endParaRPr lang="pl-PL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469784" y="2516902"/>
            <a:ext cx="3323611" cy="165483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600" b="1" i="1" dirty="0">
              <a:solidFill>
                <a:srgbClr val="0070C0"/>
              </a:solidFill>
              <a:latin typeface="Tide Sans 600 Bunny" panose="00000700000000000000" pitchFamily="50" charset="-18"/>
            </a:endParaRPr>
          </a:p>
        </p:txBody>
      </p:sp>
      <p:sp>
        <p:nvSpPr>
          <p:cNvPr id="21" name="Rectangle 15"/>
          <p:cNvSpPr/>
          <p:nvPr/>
        </p:nvSpPr>
        <p:spPr>
          <a:xfrm>
            <a:off x="4074082" y="1134030"/>
            <a:ext cx="7831047" cy="591092"/>
          </a:xfrm>
          <a:prstGeom prst="rect">
            <a:avLst/>
          </a:prstGeom>
          <a:solidFill>
            <a:srgbClr val="CF002B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Ograniczenia/ wykluczenia w finansowaniu</a:t>
            </a:r>
            <a:endParaRPr lang="pl-PL" sz="2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88" name="Łącznik prosty 87"/>
          <p:cNvCxnSpPr/>
          <p:nvPr/>
        </p:nvCxnSpPr>
        <p:spPr>
          <a:xfrm>
            <a:off x="4166009" y="7432483"/>
            <a:ext cx="755363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/>
          <p:cNvSpPr txBox="1"/>
          <p:nvPr/>
        </p:nvSpPr>
        <p:spPr>
          <a:xfrm>
            <a:off x="4052581" y="1767391"/>
            <a:ext cx="785254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pl-PL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inwestycji w zakresie wytwarzania, przetwórstwa lub wprowadzania do obrotu tytoniu i wyrobów tytoniowych, napojów alkoholowych, treści pornograficznych, środków odurzających;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inwestycji w zakresie obrotu materiałami wybuchowymi, bronią i amunicją, gier losowych, zakładów wzajemnych, gier na automatach;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likwidacji ani budowy elektrowni jądrowych;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spłatę zobowiązań publiczno – prawnych Ostatecznego </a:t>
            </a:r>
            <a:r>
              <a:rPr lang="pl-PL" sz="1600" dirty="0" smtClean="0">
                <a:solidFill>
                  <a:schemeClr val="bg2">
                    <a:lumMod val="50000"/>
                  </a:schemeClr>
                </a:solidFill>
              </a:rPr>
              <a:t>Odbiorcy*,</a:t>
            </a:r>
            <a:endParaRPr lang="pl-PL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pokrywanie bieżących kosztów prowadzenia działalności gospodarczej lub na cele </a:t>
            </a:r>
            <a:r>
              <a:rPr lang="pl-PL" sz="1600" dirty="0" smtClean="0">
                <a:solidFill>
                  <a:schemeClr val="bg2">
                    <a:lumMod val="50000"/>
                  </a:schemeClr>
                </a:solidFill>
              </a:rPr>
              <a:t>konsumpcyjne*; </a:t>
            </a:r>
            <a:endParaRPr lang="pl-PL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refinansowanie zadłużenia, w tym na spłatę pożyczek i kredytów zaciągniętych u innych podmiotów.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zakupu gruntów niezabudowanych i zabudowanych możliwe jest do wysokości 10 %  Jednostkowej Pożyczki udzielonej na rzecz Ostatecznego Odbiorcy.</a:t>
            </a:r>
          </a:p>
          <a:p>
            <a:pPr>
              <a:spcBef>
                <a:spcPts val="600"/>
              </a:spcBef>
            </a:pPr>
            <a:endParaRPr lang="pl-PL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spcBef>
                <a:spcPts val="600"/>
              </a:spcBef>
            </a:pPr>
            <a:endParaRPr lang="pl-PL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spcBef>
                <a:spcPts val="600"/>
              </a:spcBef>
            </a:pPr>
            <a:r>
              <a:rPr lang="pl-PL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*nie dotyczy Pożyczki Płynnościowej</a:t>
            </a:r>
            <a:endParaRPr lang="pl-PL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182512" y="725883"/>
            <a:ext cx="3428371" cy="99923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800" b="1" dirty="0" smtClean="0">
              <a:solidFill>
                <a:srgbClr val="CF002B"/>
              </a:solidFill>
              <a:latin typeface="Tide Sans 600 Bunny" panose="00000700000000000000" pitchFamily="50" charset="-18"/>
            </a:endParaRPr>
          </a:p>
          <a:p>
            <a:endParaRPr lang="pl-PL" sz="2800" b="1" dirty="0">
              <a:solidFill>
                <a:srgbClr val="CF002B"/>
              </a:solidFill>
              <a:latin typeface="Tide Sans 600 Bunny" panose="00000700000000000000" pitchFamily="50" charset="-18"/>
            </a:endParaRPr>
          </a:p>
          <a:p>
            <a:pPr algn="ctr"/>
            <a:r>
              <a:rPr lang="pl-PL" sz="2800" b="1" dirty="0" smtClean="0">
                <a:solidFill>
                  <a:srgbClr val="CF002B"/>
                </a:solidFill>
                <a:latin typeface="+mj-lt"/>
              </a:rPr>
              <a:t> Pożyczki unijne</a:t>
            </a:r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pPr lvl="0" algn="ctr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dla przedsiębiorców             </a:t>
            </a:r>
          </a:p>
          <a:p>
            <a:pPr lvl="0" algn="ctr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MŚP </a:t>
            </a:r>
            <a:endParaRPr lang="pl-PL" sz="2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10" y="265681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1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6"/>
          <p:cNvSpPr txBox="1"/>
          <p:nvPr/>
        </p:nvSpPr>
        <p:spPr>
          <a:xfrm>
            <a:off x="6251643" y="973983"/>
            <a:ext cx="4572000" cy="5148213"/>
          </a:xfrm>
          <a:prstGeom prst="rect">
            <a:avLst/>
          </a:prstGeom>
          <a:solidFill>
            <a:srgbClr val="ECECEC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433" tIns="31433" rIns="31433" bIns="31433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5" name="Prostokąt 7"/>
          <p:cNvSpPr/>
          <p:nvPr/>
        </p:nvSpPr>
        <p:spPr>
          <a:xfrm>
            <a:off x="6599642" y="2809878"/>
            <a:ext cx="1324619" cy="4154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tlCol="0" anchor="t"/>
          <a:lstStyle/>
          <a:p>
            <a:pPr defTabSz="342900">
              <a:defRPr/>
            </a:pPr>
            <a:endParaRPr lang="pl-PL" sz="1200" b="1" dirty="0">
              <a:solidFill>
                <a:schemeClr val="accent1"/>
              </a:solidFill>
            </a:endParaRPr>
          </a:p>
        </p:txBody>
      </p:sp>
      <p:sp>
        <p:nvSpPr>
          <p:cNvPr id="114" name="Prostokąt 7"/>
          <p:cNvSpPr/>
          <p:nvPr/>
        </p:nvSpPr>
        <p:spPr>
          <a:xfrm>
            <a:off x="1945497" y="2809879"/>
            <a:ext cx="1324619" cy="2467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tlCol="0" anchor="t"/>
          <a:lstStyle/>
          <a:p>
            <a:pPr defTabSz="342900">
              <a:defRPr/>
            </a:pPr>
            <a:endParaRPr lang="pl-PL" sz="1200" b="1" dirty="0">
              <a:solidFill>
                <a:schemeClr val="accent1"/>
              </a:solidFill>
            </a:endParaRPr>
          </a:p>
        </p:txBody>
      </p:sp>
      <p:sp>
        <p:nvSpPr>
          <p:cNvPr id="80" name="Symbol zastępczy zawartości 3"/>
          <p:cNvSpPr>
            <a:spLocks noGrp="1"/>
          </p:cNvSpPr>
          <p:nvPr>
            <p:ph sz="half" idx="4294967295"/>
          </p:nvPr>
        </p:nvSpPr>
        <p:spPr>
          <a:xfrm>
            <a:off x="6521061" y="973983"/>
            <a:ext cx="3798095" cy="484232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 defTabSz="685800">
              <a:spcBef>
                <a:spcPts val="0"/>
              </a:spcBef>
              <a:buClrTx/>
              <a:buSzPct val="100000"/>
              <a:buNone/>
              <a:defRPr/>
            </a:pPr>
            <a:endParaRPr lang="pl-PL" sz="600" b="1" kern="0" dirty="0">
              <a:solidFill>
                <a:srgbClr val="C20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buClrTx/>
              <a:buSzPct val="100000"/>
              <a:buNone/>
              <a:defRPr/>
            </a:pPr>
            <a:endParaRPr lang="pl-PL" sz="750" b="1" kern="0" dirty="0">
              <a:solidFill>
                <a:srgbClr val="C20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00000"/>
              <a:buNone/>
              <a:defRPr/>
            </a:pPr>
            <a:r>
              <a:rPr lang="pl-PL" sz="2000" b="1" kern="0" dirty="0">
                <a:solidFill>
                  <a:srgbClr val="CF002B"/>
                </a:solidFill>
              </a:rPr>
              <a:t>Pożyczka na efektywność energetyczną</a:t>
            </a:r>
          </a:p>
          <a:p>
            <a:pPr marL="0" indent="0" defTabSz="685800">
              <a:spcBef>
                <a:spcPts val="0"/>
              </a:spcBef>
              <a:buClrTx/>
              <a:buSzPct val="150000"/>
              <a:buNone/>
              <a:defRPr/>
            </a:pPr>
            <a:endParaRPr lang="pl-PL" sz="1600" b="1" kern="0" dirty="0" smtClean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buClrTx/>
              <a:buSzPct val="150000"/>
              <a:buNone/>
              <a:defRPr/>
            </a:pPr>
            <a:r>
              <a:rPr lang="pl-PL" sz="1600" b="1" kern="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Przeznaczenie</a:t>
            </a:r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Inwestycje 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głęboką modernizację budynków wielorodzinnych.</a:t>
            </a: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 JST,  SM,  WM,  TBS )</a:t>
            </a: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endParaRPr lang="pl-PL" sz="1600" b="1" kern="0" smtClean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r>
              <a:rPr lang="pl-PL" sz="1600" b="1" kern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Parametry</a:t>
            </a:r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Maksymalna kwota pożyczki </a:t>
            </a:r>
            <a:r>
              <a:rPr lang="pl-PL" sz="1600" b="1" dirty="0">
                <a:solidFill>
                  <a:schemeClr val="tx2"/>
                </a:solidFill>
              </a:rPr>
              <a:t>do 1,8 mln zł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Oprocentowanie – </a:t>
            </a:r>
            <a:r>
              <a:rPr lang="pl-PL" sz="1600" b="1" dirty="0">
                <a:solidFill>
                  <a:schemeClr val="tx2"/>
                </a:solidFill>
              </a:rPr>
              <a:t>od 0,15 do 0,50 %, stałe w skali roku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Okres spłaty – uzależniony od rodzaju pożyczki </a:t>
            </a:r>
            <a:r>
              <a:rPr lang="pl-PL" sz="1600" b="1" dirty="0">
                <a:solidFill>
                  <a:schemeClr val="tx2"/>
                </a:solidFill>
              </a:rPr>
              <a:t>do 240 miesięcy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Karencja w spłacie kapitału pożyczki – </a:t>
            </a:r>
            <a:r>
              <a:rPr lang="pl-PL" sz="1600" b="1" dirty="0">
                <a:solidFill>
                  <a:schemeClr val="tx2"/>
                </a:solidFill>
              </a:rPr>
              <a:t>do 9 miesięcy</a:t>
            </a:r>
          </a:p>
        </p:txBody>
      </p:sp>
      <p:sp>
        <p:nvSpPr>
          <p:cNvPr id="116" name="Prostokąt 115"/>
          <p:cNvSpPr/>
          <p:nvPr/>
        </p:nvSpPr>
        <p:spPr>
          <a:xfrm>
            <a:off x="429676" y="1948988"/>
            <a:ext cx="4531501" cy="31239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150"/>
              </a:spcAft>
              <a:defRPr/>
            </a:pPr>
            <a:r>
              <a:rPr lang="pl-PL" sz="1600" b="1" kern="0" dirty="0">
                <a:solidFill>
                  <a:srgbClr val="CF002B"/>
                </a:solidFill>
              </a:rPr>
              <a:t>Pożyczka na rewitalizację</a:t>
            </a:r>
          </a:p>
          <a:p>
            <a:endParaRPr lang="pl-PL" sz="1600" b="1" kern="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pl-PL" sz="1600" b="1" kern="0" dirty="0" smtClean="0">
                <a:solidFill>
                  <a:schemeClr val="tx1">
                    <a:lumMod val="75000"/>
                  </a:schemeClr>
                </a:solidFill>
              </a:rPr>
              <a:t>Przeznaczenie</a:t>
            </a:r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</a:rPr>
              <a:t>:</a:t>
            </a:r>
          </a:p>
          <a:p>
            <a:pPr>
              <a:spcAft>
                <a:spcPts val="150"/>
              </a:spcAft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wsparcie projektów rewitalizacji miast oraz odnowy obszarów 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wiejskich. </a:t>
            </a:r>
          </a:p>
          <a:p>
            <a:pPr>
              <a:spcAft>
                <a:spcPts val="150"/>
              </a:spcAft>
            </a:pP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( JST, Przedsiębiorcy – plany rewitalizacyjne )</a:t>
            </a:r>
            <a:endParaRPr lang="pl-PL" sz="1600" dirty="0">
              <a:solidFill>
                <a:schemeClr val="tx1">
                  <a:lumMod val="75000"/>
                </a:schemeClr>
              </a:solidFill>
            </a:endParaRPr>
          </a:p>
          <a:p>
            <a:endParaRPr lang="pl-PL" sz="1600" b="1" kern="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pl-PL" sz="1600" b="1" kern="0" dirty="0" smtClean="0">
                <a:solidFill>
                  <a:schemeClr val="tx1">
                    <a:lumMod val="75000"/>
                  </a:schemeClr>
                </a:solidFill>
              </a:rPr>
              <a:t>Parametry </a:t>
            </a:r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</a:rPr>
              <a:t>: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Wartość wsparcia – </a:t>
            </a:r>
            <a:r>
              <a:rPr lang="pl-PL" sz="1600" b="1" dirty="0">
                <a:solidFill>
                  <a:schemeClr val="tx2"/>
                </a:solidFill>
              </a:rPr>
              <a:t>do  15 mln zł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Oprocentowanie rynkowe lub preferencyjne 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Okres spłaty – </a:t>
            </a:r>
            <a:r>
              <a:rPr lang="pl-PL" sz="1600" b="1" dirty="0">
                <a:solidFill>
                  <a:schemeClr val="tx2"/>
                </a:solidFill>
              </a:rPr>
              <a:t>240 miesięcy 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Karencja w spłacie kapitału pożyczki – </a:t>
            </a:r>
            <a:r>
              <a:rPr lang="pl-PL" sz="1600" b="1" dirty="0">
                <a:solidFill>
                  <a:schemeClr val="tx2"/>
                </a:solidFill>
              </a:rPr>
              <a:t>6 miesięcy</a:t>
            </a:r>
          </a:p>
        </p:txBody>
      </p:sp>
      <p:sp>
        <p:nvSpPr>
          <p:cNvPr id="11" name="Prostokąt 11">
            <a:extLst>
              <a:ext uri="{FF2B5EF4-FFF2-40B4-BE49-F238E27FC236}">
                <a16:creationId xmlns:a16="http://schemas.microsoft.com/office/drawing/2014/main" id="{ABCC1257-0173-4F71-AD75-985089E1F33C}"/>
              </a:ext>
            </a:extLst>
          </p:cNvPr>
          <p:cNvSpPr/>
          <p:nvPr/>
        </p:nvSpPr>
        <p:spPr>
          <a:xfrm>
            <a:off x="719847" y="1107199"/>
            <a:ext cx="7329858" cy="526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lvl="0">
              <a:spcBef>
                <a:spcPct val="0"/>
              </a:spcBef>
              <a:defRPr/>
            </a:pPr>
            <a:r>
              <a:rPr lang="pl-PL" sz="2000" b="1" dirty="0">
                <a:solidFill>
                  <a:srgbClr val="CF002B"/>
                </a:solidFill>
              </a:rPr>
              <a:t>Instrumenty Finansowe w</a:t>
            </a:r>
            <a:br>
              <a:rPr lang="pl-PL" sz="2000" b="1" dirty="0">
                <a:solidFill>
                  <a:srgbClr val="CF002B"/>
                </a:solidFill>
              </a:rPr>
            </a:br>
            <a:r>
              <a:rPr lang="pl-PL" sz="2000" b="1" dirty="0">
                <a:solidFill>
                  <a:srgbClr val="CF002B"/>
                </a:solidFill>
              </a:rPr>
              <a:t>RPO 2014-2020 – woj. małopolskie</a:t>
            </a:r>
            <a:r>
              <a:rPr lang="pl-PL" sz="1500" b="1" dirty="0">
                <a:solidFill>
                  <a:srgbClr val="CF002B"/>
                </a:solidFill>
              </a:rPr>
              <a:t/>
            </a:r>
            <a:br>
              <a:rPr lang="pl-PL" sz="1500" b="1" dirty="0">
                <a:solidFill>
                  <a:srgbClr val="CF002B"/>
                </a:solidFill>
              </a:rPr>
            </a:br>
            <a:endParaRPr lang="pl-PL" sz="1500" b="1" dirty="0">
              <a:solidFill>
                <a:srgbClr val="CF002B"/>
              </a:solidFill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65" y="894616"/>
            <a:ext cx="1463061" cy="1054372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115" y="6024544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5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BGK 3">
      <a:dk1>
        <a:srgbClr val="636B71"/>
      </a:dk1>
      <a:lt1>
        <a:srgbClr val="FFFFFF"/>
      </a:lt1>
      <a:dk2>
        <a:srgbClr val="CF002B"/>
      </a:dk2>
      <a:lt2>
        <a:srgbClr val="FFFFFF"/>
      </a:lt2>
      <a:accent1>
        <a:srgbClr val="CF002B"/>
      </a:accent1>
      <a:accent2>
        <a:srgbClr val="636B71"/>
      </a:accent2>
      <a:accent3>
        <a:srgbClr val="B72033"/>
      </a:accent3>
      <a:accent4>
        <a:srgbClr val="E31E36"/>
      </a:accent4>
      <a:accent5>
        <a:srgbClr val="C1C1C1"/>
      </a:accent5>
      <a:accent6>
        <a:srgbClr val="E4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Category xmlns="9a3d7087-ea51-4008-a74b-842085285004">Identyfikacja wizualna</DocumentCategory>
    <Identyfikacja xmlns="9a3d7087-ea51-4008-a74b-842085285004" xsi:nil="true"/>
    <_dlc_DocId xmlns="51558230-da65-4863-82dc-579f45735f64">EK3D6Q4R3HVH-35-789</_dlc_DocId>
    <_dlc_DocIdUrl xmlns="51558230-da65-4863-82dc-579f45735f64">
      <Url>http://intranet/dokumenty/_layouts/DocIdRedir.aspx?ID=EK3D6Q4R3HVH-35-789</Url>
      <Description>EK3D6Q4R3HVH-35-789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y BGK" ma:contentTypeID="0x010100CFD61360C56E46D0BB2C7B9AC011017100012AF0E121B25F4A99702CBEDB4AC67C" ma:contentTypeVersion="5" ma:contentTypeDescription="Utwórz nowy dokument." ma:contentTypeScope="" ma:versionID="d340e3f6dd8b3f9898fe86e898564901">
  <xsd:schema xmlns:xsd="http://www.w3.org/2001/XMLSchema" xmlns:xs="http://www.w3.org/2001/XMLSchema" xmlns:p="http://schemas.microsoft.com/office/2006/metadata/properties" xmlns:ns2="51558230-da65-4863-82dc-579f45735f64" xmlns:ns3="9a3d7087-ea51-4008-a74b-842085285004" targetNamespace="http://schemas.microsoft.com/office/2006/metadata/properties" ma:root="true" ma:fieldsID="7ddf91f7a99d904dfa4ecbd5d11ce04f" ns2:_="" ns3:_="">
    <xsd:import namespace="51558230-da65-4863-82dc-579f45735f64"/>
    <xsd:import namespace="9a3d7087-ea51-4008-a74b-8420852850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Category"/>
                <xsd:element ref="ns3:Identyfikacj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558230-da65-4863-82dc-579f45735f6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rtość identyfikatora dokumentu" ma:description="Wartość identyfikatora dokumentu przypisanego do tego elementu." ma:internalName="_dlc_DocId" ma:readOnly="true">
      <xsd:simpleType>
        <xsd:restriction base="dms:Text"/>
      </xsd:simpleType>
    </xsd:element>
    <xsd:element name="_dlc_DocIdUrl" ma:index="9" nillable="true" ma:displayName="Identyfikator dokumentu" ma:description="Łącze stałe do tego dokumentu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3d7087-ea51-4008-a74b-842085285004" elementFormDefault="qualified">
    <xsd:import namespace="http://schemas.microsoft.com/office/2006/documentManagement/types"/>
    <xsd:import namespace="http://schemas.microsoft.com/office/infopath/2007/PartnerControls"/>
    <xsd:element name="DocumentCategory" ma:index="11" ma:displayName="Kategoria" ma:default="Umowy o pracę i zatrudnienie" ma:format="Dropdown" ma:internalName="DocumentCategory">
      <xsd:simpleType>
        <xsd:restriction base="dms:Choice">
          <xsd:enumeration value="Szkolenia, praktyki"/>
          <xsd:enumeration value="Fundusz Świadczeń Socjalnych"/>
          <xsd:enumeration value="Pracowniczy Program Emerytalny"/>
          <xsd:enumeration value="Świadczenia medyczne"/>
          <xsd:enumeration value="Wnioski do Zarządu i Kadry Kierowniczej"/>
          <xsd:enumeration value="Delegacje i zaliczki"/>
          <xsd:enumeration value="Karty płatnicze"/>
          <xsd:enumeration value="Informatyczne"/>
          <xsd:enumeration value="Świadczenia medyczne"/>
          <xsd:enumeration value="Ubezpieczenie na życie"/>
          <xsd:enumeration value="Umowy o pracę i zatrudnienie"/>
          <xsd:enumeration value="Czas pracy"/>
          <xsd:enumeration value="Rady nadzorcze"/>
          <xsd:enumeration value="Zamówienia publiczne"/>
          <xsd:enumeration value="Gospodarka własna i tworzenie rezerw"/>
          <xsd:enumeration value="Płace"/>
          <xsd:enumeration value="Identyfikacja wizualna"/>
          <xsd:enumeration value="Regulaminy i procedury HR"/>
          <xsd:enumeration value="Ankiety"/>
          <xsd:enumeration value="Placówki - komunikaty"/>
          <xsd:enumeration value="Bezpieczeństwo"/>
          <xsd:enumeration value="Upominki reklamowe"/>
          <xsd:enumeration value="Outsourcing"/>
          <xsd:enumeration value="Multisport"/>
          <xsd:enumeration value="Kancelaria i archiwum"/>
          <xsd:enumeration value="Projekty"/>
          <xsd:enumeration value="Compliance"/>
        </xsd:restriction>
      </xsd:simpleType>
    </xsd:element>
    <xsd:element name="Identyfikacja" ma:index="12" nillable="true" ma:displayName="Identyfikacja" ma:internalName="Identyfikacj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E9EC3D-6EB9-450E-88BF-ED792FB1C5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054D44-D0D1-4F60-BD4F-7851B7C80358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9a3d7087-ea51-4008-a74b-842085285004"/>
    <ds:schemaRef ds:uri="http://purl.org/dc/terms/"/>
    <ds:schemaRef ds:uri="http://schemas.openxmlformats.org/package/2006/metadata/core-properties"/>
    <ds:schemaRef ds:uri="51558230-da65-4863-82dc-579f45735f6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104A57E-1590-4B34-BB3D-7AFF23D4665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82E1C072-2E2E-4826-A5E0-761A8B2742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558230-da65-4863-82dc-579f45735f64"/>
    <ds:schemaRef ds:uri="9a3d7087-ea51-4008-a74b-8420852850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9120</TotalTime>
  <Words>911</Words>
  <Application>Microsoft Office PowerPoint</Application>
  <PresentationFormat>Panoramiczny</PresentationFormat>
  <Paragraphs>214</Paragraphs>
  <Slides>12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Arial</vt:lpstr>
      <vt:lpstr>Calibri</vt:lpstr>
      <vt:lpstr>Tide Sans 200 Lil Mondo</vt:lpstr>
      <vt:lpstr>Tide Sans 600 Bunny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                                                         Kto udziela pożyczek unijnych?                                                                     w województwie małopolskim?</vt:lpstr>
      <vt:lpstr>Prezentacja programu PowerPoint</vt:lpstr>
      <vt:lpstr>Prezentacja programu PowerPoint</vt:lpstr>
      <vt:lpstr>Wykaz Instytucji Finansujących - woj.małopolskie </vt:lpstr>
      <vt:lpstr>Prezentacja programu PowerPoint</vt:lpstr>
      <vt:lpstr>Prezentacja programu PowerPoint</vt:lpstr>
    </vt:vector>
  </TitlesOfParts>
  <Company>Dragon Rouge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Ania Suchodolska</dc:creator>
  <cp:lastModifiedBy>Hlawacik, Andrzej</cp:lastModifiedBy>
  <cp:revision>1023</cp:revision>
  <cp:lastPrinted>2019-02-28T14:26:50Z</cp:lastPrinted>
  <dcterms:created xsi:type="dcterms:W3CDTF">2015-02-05T23:14:26Z</dcterms:created>
  <dcterms:modified xsi:type="dcterms:W3CDTF">2021-01-22T08:50:07Z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0x010100CFD61360C56E46D0BB2C7B9AC011017100012AF0E121B25F4A99702CBEDB4AC67C</vt:lpwstr>
  </property>
  <property fmtid="{D5CDD505-2E9C-101B-9397-08002B2CF9AE}" pid="3" name="_dlc_DocIdItemGuid">
    <vt:lpwstr>00d492b2-0f77-4c92-957e-d4f93ceff4b0</vt:lpwstr>
  </property>
  <property fmtid="{D5CDD505-2E9C-101B-9397-08002B2CF9AE}" pid="4" name="MSIP_Label_6f35dbe5-40e4-454e-b06e-4ebc663e2a72_Enabled">
    <vt:lpwstr>True</vt:lpwstr>
  </property>
  <property fmtid="{D5CDD505-2E9C-101B-9397-08002B2CF9AE}" pid="5" name="MSIP_Label_6f35dbe5-40e4-454e-b06e-4ebc663e2a72_SiteId">
    <vt:lpwstr>29bb5b9c-200a-4906-89ef-c651c86ab301</vt:lpwstr>
  </property>
  <property fmtid="{D5CDD505-2E9C-101B-9397-08002B2CF9AE}" pid="6" name="MSIP_Label_6f35dbe5-40e4-454e-b06e-4ebc663e2a72_Owner">
    <vt:lpwstr>Grzegorz.Kowalski@bgk.pl</vt:lpwstr>
  </property>
  <property fmtid="{D5CDD505-2E9C-101B-9397-08002B2CF9AE}" pid="7" name="MSIP_Label_6f35dbe5-40e4-454e-b06e-4ebc663e2a72_SetDate">
    <vt:lpwstr>2019-02-28T14:18:42.4696878Z</vt:lpwstr>
  </property>
  <property fmtid="{D5CDD505-2E9C-101B-9397-08002B2CF9AE}" pid="8" name="MSIP_Label_6f35dbe5-40e4-454e-b06e-4ebc663e2a72_Name">
    <vt:lpwstr>Jawne</vt:lpwstr>
  </property>
  <property fmtid="{D5CDD505-2E9C-101B-9397-08002B2CF9AE}" pid="9" name="MSIP_Label_6f35dbe5-40e4-454e-b06e-4ebc663e2a72_Application">
    <vt:lpwstr>Microsoft Azure Information Protection</vt:lpwstr>
  </property>
  <property fmtid="{D5CDD505-2E9C-101B-9397-08002B2CF9AE}" pid="10" name="MSIP_Label_6f35dbe5-40e4-454e-b06e-4ebc663e2a72_Extended_MSFT_Method">
    <vt:lpwstr>Manual</vt:lpwstr>
  </property>
  <property fmtid="{D5CDD505-2E9C-101B-9397-08002B2CF9AE}" pid="11" name="MSIP_Label_e2e05055-e449-4922-9b24-eaf69810da98_Enabled">
    <vt:lpwstr>True</vt:lpwstr>
  </property>
  <property fmtid="{D5CDD505-2E9C-101B-9397-08002B2CF9AE}" pid="12" name="MSIP_Label_e2e05055-e449-4922-9b24-eaf69810da98_SiteId">
    <vt:lpwstr>29bb5b9c-200a-4906-89ef-c651c86ab301</vt:lpwstr>
  </property>
  <property fmtid="{D5CDD505-2E9C-101B-9397-08002B2CF9AE}" pid="13" name="MSIP_Label_e2e05055-e449-4922-9b24-eaf69810da98_Owner">
    <vt:lpwstr>Grzegorz.Kowalski@bgk.pl</vt:lpwstr>
  </property>
  <property fmtid="{D5CDD505-2E9C-101B-9397-08002B2CF9AE}" pid="14" name="MSIP_Label_e2e05055-e449-4922-9b24-eaf69810da98_SetDate">
    <vt:lpwstr>2019-02-28T14:18:42.4696878Z</vt:lpwstr>
  </property>
  <property fmtid="{D5CDD505-2E9C-101B-9397-08002B2CF9AE}" pid="15" name="MSIP_Label_e2e05055-e449-4922-9b24-eaf69810da98_Name">
    <vt:lpwstr>Informacje jawne</vt:lpwstr>
  </property>
  <property fmtid="{D5CDD505-2E9C-101B-9397-08002B2CF9AE}" pid="16" name="MSIP_Label_e2e05055-e449-4922-9b24-eaf69810da98_Application">
    <vt:lpwstr>Microsoft Azure Information Protection</vt:lpwstr>
  </property>
  <property fmtid="{D5CDD505-2E9C-101B-9397-08002B2CF9AE}" pid="17" name="MSIP_Label_e2e05055-e449-4922-9b24-eaf69810da98_Parent">
    <vt:lpwstr>6f35dbe5-40e4-454e-b06e-4ebc663e2a72</vt:lpwstr>
  </property>
  <property fmtid="{D5CDD505-2E9C-101B-9397-08002B2CF9AE}" pid="18" name="MSIP_Label_e2e05055-e449-4922-9b24-eaf69810da98_Extended_MSFT_Method">
    <vt:lpwstr>Manual</vt:lpwstr>
  </property>
  <property fmtid="{D5CDD505-2E9C-101B-9397-08002B2CF9AE}" pid="19" name="Sensitivity">
    <vt:lpwstr>Jawne Informacje jawne</vt:lpwstr>
  </property>
</Properties>
</file>